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6" r:id="rId1"/>
  </p:sldMasterIdLst>
  <p:notesMasterIdLst>
    <p:notesMasterId r:id="rId25"/>
  </p:notesMasterIdLst>
  <p:handoutMasterIdLst>
    <p:handoutMasterId r:id="rId26"/>
  </p:handoutMasterIdLst>
  <p:sldIdLst>
    <p:sldId id="256" r:id="rId2"/>
    <p:sldId id="257" r:id="rId3"/>
    <p:sldId id="293" r:id="rId4"/>
    <p:sldId id="263" r:id="rId5"/>
    <p:sldId id="264" r:id="rId6"/>
    <p:sldId id="294" r:id="rId7"/>
    <p:sldId id="258" r:id="rId8"/>
    <p:sldId id="261" r:id="rId9"/>
    <p:sldId id="281" r:id="rId10"/>
    <p:sldId id="262" r:id="rId11"/>
    <p:sldId id="259" r:id="rId12"/>
    <p:sldId id="260" r:id="rId13"/>
    <p:sldId id="295" r:id="rId14"/>
    <p:sldId id="286" r:id="rId15"/>
    <p:sldId id="277" r:id="rId16"/>
    <p:sldId id="283" r:id="rId17"/>
    <p:sldId id="285" r:id="rId18"/>
    <p:sldId id="279" r:id="rId19"/>
    <p:sldId id="289" r:id="rId20"/>
    <p:sldId id="278" r:id="rId21"/>
    <p:sldId id="290" r:id="rId22"/>
    <p:sldId id="292" r:id="rId23"/>
    <p:sldId id="276" r:id="rId24"/>
  </p:sldIdLst>
  <p:sldSz cx="9144000" cy="6858000" type="screen4x3"/>
  <p:notesSz cx="6669088"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618" autoAdjust="0"/>
    <p:restoredTop sz="94621" autoAdjust="0"/>
  </p:normalViewPr>
  <p:slideViewPr>
    <p:cSldViewPr>
      <p:cViewPr varScale="1">
        <p:scale>
          <a:sx n="101" d="100"/>
          <a:sy n="101" d="100"/>
        </p:scale>
        <p:origin x="108" y="180"/>
      </p:cViewPr>
      <p:guideLst>
        <p:guide orient="horz" pos="2160"/>
        <p:guide pos="2880"/>
      </p:guideLst>
    </p:cSldViewPr>
  </p:slideViewPr>
  <p:outlineViewPr>
    <p:cViewPr>
      <p:scale>
        <a:sx n="33" d="100"/>
        <a:sy n="33" d="100"/>
      </p:scale>
      <p:origin x="0" y="1894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XT Taina Tuominen" userId="600fc564-34eb-41b2-a246-1d4eb826349e" providerId="ADAL" clId="{C5F944A7-0D16-4051-9098-8B63FC9C305F}"/>
    <pc:docChg chg="custSel modSld">
      <pc:chgData name="EXT Taina Tuominen" userId="600fc564-34eb-41b2-a246-1d4eb826349e" providerId="ADAL" clId="{C5F944A7-0D16-4051-9098-8B63FC9C305F}" dt="2024-11-06T07:49:52.098" v="21" actId="1036"/>
      <pc:docMkLst>
        <pc:docMk/>
      </pc:docMkLst>
      <pc:sldChg chg="modSp mod">
        <pc:chgData name="EXT Taina Tuominen" userId="600fc564-34eb-41b2-a246-1d4eb826349e" providerId="ADAL" clId="{C5F944A7-0D16-4051-9098-8B63FC9C305F}" dt="2024-11-04T12:10:54.534" v="6" actId="20577"/>
        <pc:sldMkLst>
          <pc:docMk/>
          <pc:sldMk cId="0" sldId="257"/>
        </pc:sldMkLst>
        <pc:spChg chg="mod">
          <ac:chgData name="EXT Taina Tuominen" userId="600fc564-34eb-41b2-a246-1d4eb826349e" providerId="ADAL" clId="{C5F944A7-0D16-4051-9098-8B63FC9C305F}" dt="2024-11-04T12:10:54.534" v="6" actId="20577"/>
          <ac:spMkLst>
            <pc:docMk/>
            <pc:sldMk cId="0" sldId="257"/>
            <ac:spMk id="5123" creationId="{00000000-0000-0000-0000-000000000000}"/>
          </ac:spMkLst>
        </pc:spChg>
      </pc:sldChg>
      <pc:sldChg chg="addSp delSp modSp mod">
        <pc:chgData name="EXT Taina Tuominen" userId="600fc564-34eb-41b2-a246-1d4eb826349e" providerId="ADAL" clId="{C5F944A7-0D16-4051-9098-8B63FC9C305F}" dt="2024-11-06T07:49:52.098" v="21" actId="1036"/>
        <pc:sldMkLst>
          <pc:docMk/>
          <pc:sldMk cId="0" sldId="263"/>
        </pc:sldMkLst>
        <pc:picChg chg="add mod">
          <ac:chgData name="EXT Taina Tuominen" userId="600fc564-34eb-41b2-a246-1d4eb826349e" providerId="ADAL" clId="{C5F944A7-0D16-4051-9098-8B63FC9C305F}" dt="2024-11-06T07:49:52.098" v="21" actId="1036"/>
          <ac:picMkLst>
            <pc:docMk/>
            <pc:sldMk cId="0" sldId="263"/>
            <ac:picMk id="3" creationId="{810EC158-0483-C3E0-76E2-2DC17B140917}"/>
          </ac:picMkLst>
        </pc:picChg>
        <pc:picChg chg="del">
          <ac:chgData name="EXT Taina Tuominen" userId="600fc564-34eb-41b2-a246-1d4eb826349e" providerId="ADAL" clId="{C5F944A7-0D16-4051-9098-8B63FC9C305F}" dt="2024-11-06T07:49:27.645" v="10" actId="478"/>
          <ac:picMkLst>
            <pc:docMk/>
            <pc:sldMk cId="0" sldId="263"/>
            <ac:picMk id="4" creationId="{A66C5639-22E1-A56D-198E-B06ECA814E37}"/>
          </ac:picMkLst>
        </pc:picChg>
      </pc:sldChg>
      <pc:sldChg chg="modSp mod">
        <pc:chgData name="EXT Taina Tuominen" userId="600fc564-34eb-41b2-a246-1d4eb826349e" providerId="ADAL" clId="{C5F944A7-0D16-4051-9098-8B63FC9C305F}" dt="2024-11-04T12:13:31.180" v="9"/>
        <pc:sldMkLst>
          <pc:docMk/>
          <pc:sldMk cId="0" sldId="264"/>
        </pc:sldMkLst>
        <pc:spChg chg="mod">
          <ac:chgData name="EXT Taina Tuominen" userId="600fc564-34eb-41b2-a246-1d4eb826349e" providerId="ADAL" clId="{C5F944A7-0D16-4051-9098-8B63FC9C305F}" dt="2024-11-04T12:13:31.180" v="9"/>
          <ac:spMkLst>
            <pc:docMk/>
            <pc:sldMk cId="0" sldId="264"/>
            <ac:spMk id="7171" creationId="{00000000-0000-0000-0000-000000000000}"/>
          </ac:spMkLst>
        </pc:spChg>
      </pc:sldChg>
    </pc:docChg>
  </pc:docChgLst>
  <pc:docChgLst>
    <pc:chgData name="Taina Tuominen" userId="600fc564-34eb-41b2-a246-1d4eb826349e" providerId="ADAL" clId="{A1DB2C3B-4CAB-4F95-9263-4E6D5B6EA5AB}"/>
    <pc:docChg chg="modSld">
      <pc:chgData name="Taina Tuominen" userId="600fc564-34eb-41b2-a246-1d4eb826349e" providerId="ADAL" clId="{A1DB2C3B-4CAB-4F95-9263-4E6D5B6EA5AB}" dt="2023-01-03T13:28:27.826" v="14" actId="20577"/>
      <pc:docMkLst>
        <pc:docMk/>
      </pc:docMkLst>
      <pc:sldChg chg="modSp">
        <pc:chgData name="Taina Tuominen" userId="600fc564-34eb-41b2-a246-1d4eb826349e" providerId="ADAL" clId="{A1DB2C3B-4CAB-4F95-9263-4E6D5B6EA5AB}" dt="2023-01-03T13:28:27.826" v="14" actId="20577"/>
        <pc:sldMkLst>
          <pc:docMk/>
          <pc:sldMk cId="0" sldId="261"/>
        </pc:sldMkLst>
        <pc:graphicFrameChg chg="mod">
          <ac:chgData name="Taina Tuominen" userId="600fc564-34eb-41b2-a246-1d4eb826349e" providerId="ADAL" clId="{A1DB2C3B-4CAB-4F95-9263-4E6D5B6EA5AB}" dt="2023-01-03T13:28:27.826" v="14" actId="20577"/>
          <ac:graphicFrameMkLst>
            <pc:docMk/>
            <pc:sldMk cId="0" sldId="261"/>
            <ac:graphicFrameMk id="9223" creationId="{1816DBA2-3075-48F3-B6C5-2F7A0CFABE6B}"/>
          </ac:graphicFrameMkLst>
        </pc:graphicFrameChg>
      </pc:sldChg>
    </pc:docChg>
  </pc:docChgLst>
  <pc:docChgLst>
    <pc:chgData name="Taina Tuominen" userId="600fc564-34eb-41b2-a246-1d4eb826349e" providerId="ADAL" clId="{B4646832-53FB-451B-BF59-31BDE2A9782B}"/>
    <pc:docChg chg="modSld">
      <pc:chgData name="Taina Tuominen" userId="600fc564-34eb-41b2-a246-1d4eb826349e" providerId="ADAL" clId="{B4646832-53FB-451B-BF59-31BDE2A9782B}" dt="2023-03-15T07:28:08.178" v="6" actId="20577"/>
      <pc:docMkLst>
        <pc:docMk/>
      </pc:docMkLst>
      <pc:sldChg chg="modSp mod">
        <pc:chgData name="Taina Tuominen" userId="600fc564-34eb-41b2-a246-1d4eb826349e" providerId="ADAL" clId="{B4646832-53FB-451B-BF59-31BDE2A9782B}" dt="2023-03-15T07:28:08.178" v="6" actId="20577"/>
        <pc:sldMkLst>
          <pc:docMk/>
          <pc:sldMk cId="0" sldId="257"/>
        </pc:sldMkLst>
        <pc:spChg chg="mod">
          <ac:chgData name="Taina Tuominen" userId="600fc564-34eb-41b2-a246-1d4eb826349e" providerId="ADAL" clId="{B4646832-53FB-451B-BF59-31BDE2A9782B}" dt="2023-03-15T07:28:08.178" v="6" actId="20577"/>
          <ac:spMkLst>
            <pc:docMk/>
            <pc:sldMk cId="0" sldId="257"/>
            <ac:spMk id="5123" creationId="{00000000-0000-0000-0000-000000000000}"/>
          </ac:spMkLst>
        </pc:spChg>
      </pc:sldChg>
    </pc:docChg>
  </pc:docChgLst>
  <pc:docChgLst>
    <pc:chgData name="Taina Tuominen" userId="600fc564-34eb-41b2-a246-1d4eb826349e" providerId="ADAL" clId="{D876FF0B-B916-4B3D-95ED-450DA6D25B1D}"/>
    <pc:docChg chg="custSel modSld">
      <pc:chgData name="Taina Tuominen" userId="600fc564-34eb-41b2-a246-1d4eb826349e" providerId="ADAL" clId="{D876FF0B-B916-4B3D-95ED-450DA6D25B1D}" dt="2024-03-05T10:55:44.463" v="262" actId="20577"/>
      <pc:docMkLst>
        <pc:docMk/>
      </pc:docMkLst>
      <pc:sldChg chg="modSp mod">
        <pc:chgData name="Taina Tuominen" userId="600fc564-34eb-41b2-a246-1d4eb826349e" providerId="ADAL" clId="{D876FF0B-B916-4B3D-95ED-450DA6D25B1D}" dt="2024-03-05T09:59:42.085" v="3" actId="20577"/>
        <pc:sldMkLst>
          <pc:docMk/>
          <pc:sldMk cId="0" sldId="256"/>
        </pc:sldMkLst>
        <pc:spChg chg="mod">
          <ac:chgData name="Taina Tuominen" userId="600fc564-34eb-41b2-a246-1d4eb826349e" providerId="ADAL" clId="{D876FF0B-B916-4B3D-95ED-450DA6D25B1D}" dt="2024-03-05T09:59:42.085" v="3" actId="20577"/>
          <ac:spMkLst>
            <pc:docMk/>
            <pc:sldMk cId="0" sldId="256"/>
            <ac:spMk id="3075" creationId="{00000000-0000-0000-0000-000000000000}"/>
          </ac:spMkLst>
        </pc:spChg>
      </pc:sldChg>
      <pc:sldChg chg="modSp mod">
        <pc:chgData name="Taina Tuominen" userId="600fc564-34eb-41b2-a246-1d4eb826349e" providerId="ADAL" clId="{D876FF0B-B916-4B3D-95ED-450DA6D25B1D}" dt="2024-03-05T10:17:37.363" v="12" actId="20577"/>
        <pc:sldMkLst>
          <pc:docMk/>
          <pc:sldMk cId="0" sldId="257"/>
        </pc:sldMkLst>
        <pc:spChg chg="mod">
          <ac:chgData name="Taina Tuominen" userId="600fc564-34eb-41b2-a246-1d4eb826349e" providerId="ADAL" clId="{D876FF0B-B916-4B3D-95ED-450DA6D25B1D}" dt="2024-03-05T10:17:37.363" v="12" actId="20577"/>
          <ac:spMkLst>
            <pc:docMk/>
            <pc:sldMk cId="0" sldId="257"/>
            <ac:spMk id="5123" creationId="{00000000-0000-0000-0000-000000000000}"/>
          </ac:spMkLst>
        </pc:spChg>
      </pc:sldChg>
      <pc:sldChg chg="modSp">
        <pc:chgData name="Taina Tuominen" userId="600fc564-34eb-41b2-a246-1d4eb826349e" providerId="ADAL" clId="{D876FF0B-B916-4B3D-95ED-450DA6D25B1D}" dt="2024-03-05T10:51:11.324" v="238" actId="20577"/>
        <pc:sldMkLst>
          <pc:docMk/>
          <pc:sldMk cId="0" sldId="261"/>
        </pc:sldMkLst>
        <pc:graphicFrameChg chg="mod">
          <ac:chgData name="Taina Tuominen" userId="600fc564-34eb-41b2-a246-1d4eb826349e" providerId="ADAL" clId="{D876FF0B-B916-4B3D-95ED-450DA6D25B1D}" dt="2024-03-05T10:51:11.324" v="238" actId="20577"/>
          <ac:graphicFrameMkLst>
            <pc:docMk/>
            <pc:sldMk cId="0" sldId="261"/>
            <ac:graphicFrameMk id="9223" creationId="{1816DBA2-3075-48F3-B6C5-2F7A0CFABE6B}"/>
          </ac:graphicFrameMkLst>
        </pc:graphicFrameChg>
      </pc:sldChg>
      <pc:sldChg chg="addSp delSp modSp mod">
        <pc:chgData name="Taina Tuominen" userId="600fc564-34eb-41b2-a246-1d4eb826349e" providerId="ADAL" clId="{D876FF0B-B916-4B3D-95ED-450DA6D25B1D}" dt="2024-03-05T10:20:32.155" v="26" actId="1038"/>
        <pc:sldMkLst>
          <pc:docMk/>
          <pc:sldMk cId="0" sldId="263"/>
        </pc:sldMkLst>
        <pc:picChg chg="del">
          <ac:chgData name="Taina Tuominen" userId="600fc564-34eb-41b2-a246-1d4eb826349e" providerId="ADAL" clId="{D876FF0B-B916-4B3D-95ED-450DA6D25B1D}" dt="2024-03-05T10:17:58.545" v="13" actId="478"/>
          <ac:picMkLst>
            <pc:docMk/>
            <pc:sldMk cId="0" sldId="263"/>
            <ac:picMk id="3" creationId="{FD5CDD5C-E0FC-5670-122B-C856D4F256B1}"/>
          </ac:picMkLst>
        </pc:picChg>
        <pc:picChg chg="add mod">
          <ac:chgData name="Taina Tuominen" userId="600fc564-34eb-41b2-a246-1d4eb826349e" providerId="ADAL" clId="{D876FF0B-B916-4B3D-95ED-450DA6D25B1D}" dt="2024-03-05T10:20:32.155" v="26" actId="1038"/>
          <ac:picMkLst>
            <pc:docMk/>
            <pc:sldMk cId="0" sldId="263"/>
            <ac:picMk id="4" creationId="{A66C5639-22E1-A56D-198E-B06ECA814E37}"/>
          </ac:picMkLst>
        </pc:picChg>
      </pc:sldChg>
      <pc:sldChg chg="modSp mod">
        <pc:chgData name="Taina Tuominen" userId="600fc564-34eb-41b2-a246-1d4eb826349e" providerId="ADAL" clId="{D876FF0B-B916-4B3D-95ED-450DA6D25B1D}" dt="2024-03-05T10:47:55.629" v="127" actId="20577"/>
        <pc:sldMkLst>
          <pc:docMk/>
          <pc:sldMk cId="0" sldId="264"/>
        </pc:sldMkLst>
        <pc:spChg chg="mod">
          <ac:chgData name="Taina Tuominen" userId="600fc564-34eb-41b2-a246-1d4eb826349e" providerId="ADAL" clId="{D876FF0B-B916-4B3D-95ED-450DA6D25B1D}" dt="2024-03-05T10:47:55.629" v="127" actId="20577"/>
          <ac:spMkLst>
            <pc:docMk/>
            <pc:sldMk cId="0" sldId="264"/>
            <ac:spMk id="7171" creationId="{00000000-0000-0000-0000-000000000000}"/>
          </ac:spMkLst>
        </pc:spChg>
      </pc:sldChg>
      <pc:sldChg chg="modSp mod">
        <pc:chgData name="Taina Tuominen" userId="600fc564-34eb-41b2-a246-1d4eb826349e" providerId="ADAL" clId="{D876FF0B-B916-4B3D-95ED-450DA6D25B1D}" dt="2024-03-05T10:53:34.072" v="257" actId="20577"/>
        <pc:sldMkLst>
          <pc:docMk/>
          <pc:sldMk cId="0" sldId="277"/>
        </pc:sldMkLst>
        <pc:spChg chg="mod">
          <ac:chgData name="Taina Tuominen" userId="600fc564-34eb-41b2-a246-1d4eb826349e" providerId="ADAL" clId="{D876FF0B-B916-4B3D-95ED-450DA6D25B1D}" dt="2024-03-05T10:53:34.072" v="257" actId="20577"/>
          <ac:spMkLst>
            <pc:docMk/>
            <pc:sldMk cId="0" sldId="277"/>
            <ac:spMk id="3" creationId="{00000000-0000-0000-0000-000000000000}"/>
          </ac:spMkLst>
        </pc:spChg>
      </pc:sldChg>
      <pc:sldChg chg="modSp mod">
        <pc:chgData name="Taina Tuominen" userId="600fc564-34eb-41b2-a246-1d4eb826349e" providerId="ADAL" clId="{D876FF0B-B916-4B3D-95ED-450DA6D25B1D}" dt="2024-03-05T10:55:44.463" v="262" actId="20577"/>
        <pc:sldMkLst>
          <pc:docMk/>
          <pc:sldMk cId="0" sldId="289"/>
        </pc:sldMkLst>
        <pc:spChg chg="mod">
          <ac:chgData name="Taina Tuominen" userId="600fc564-34eb-41b2-a246-1d4eb826349e" providerId="ADAL" clId="{D876FF0B-B916-4B3D-95ED-450DA6D25B1D}" dt="2024-03-05T10:55:44.463" v="262" actId="20577"/>
          <ac:spMkLst>
            <pc:docMk/>
            <pc:sldMk cId="0" sldId="289"/>
            <ac:spMk id="28674" creationId="{00000000-0000-0000-0000-000000000000}"/>
          </ac:spMkLst>
        </pc:spChg>
      </pc:sldChg>
    </pc:docChg>
  </pc:docChgLst>
  <pc:docChgLst>
    <pc:chgData name="EXT Taina Tuominen" userId="600fc564-34eb-41b2-a246-1d4eb826349e" providerId="ADAL" clId="{D19E28D9-24EF-4598-AF27-1C699A7FAE7E}"/>
    <pc:docChg chg="custSel modSld">
      <pc:chgData name="EXT Taina Tuominen" userId="600fc564-34eb-41b2-a246-1d4eb826349e" providerId="ADAL" clId="{D19E28D9-24EF-4598-AF27-1C699A7FAE7E}" dt="2023-11-14T07:29:24.797" v="87" actId="6549"/>
      <pc:docMkLst>
        <pc:docMk/>
      </pc:docMkLst>
      <pc:sldChg chg="modSp mod">
        <pc:chgData name="EXT Taina Tuominen" userId="600fc564-34eb-41b2-a246-1d4eb826349e" providerId="ADAL" clId="{D19E28D9-24EF-4598-AF27-1C699A7FAE7E}" dt="2023-11-14T07:16:00.381" v="25" actId="6549"/>
        <pc:sldMkLst>
          <pc:docMk/>
          <pc:sldMk cId="0" sldId="257"/>
        </pc:sldMkLst>
        <pc:spChg chg="mod">
          <ac:chgData name="EXT Taina Tuominen" userId="600fc564-34eb-41b2-a246-1d4eb826349e" providerId="ADAL" clId="{D19E28D9-24EF-4598-AF27-1C699A7FAE7E}" dt="2023-11-14T07:16:00.381" v="25" actId="6549"/>
          <ac:spMkLst>
            <pc:docMk/>
            <pc:sldMk cId="0" sldId="257"/>
            <ac:spMk id="5123" creationId="{00000000-0000-0000-0000-000000000000}"/>
          </ac:spMkLst>
        </pc:spChg>
      </pc:sldChg>
      <pc:sldChg chg="modSp">
        <pc:chgData name="EXT Taina Tuominen" userId="600fc564-34eb-41b2-a246-1d4eb826349e" providerId="ADAL" clId="{D19E28D9-24EF-4598-AF27-1C699A7FAE7E}" dt="2023-11-14T07:22:57.176" v="29" actId="20577"/>
        <pc:sldMkLst>
          <pc:docMk/>
          <pc:sldMk cId="0" sldId="258"/>
        </pc:sldMkLst>
        <pc:graphicFrameChg chg="mod">
          <ac:chgData name="EXT Taina Tuominen" userId="600fc564-34eb-41b2-a246-1d4eb826349e" providerId="ADAL" clId="{D19E28D9-24EF-4598-AF27-1C699A7FAE7E}" dt="2023-11-14T07:22:57.176" v="29" actId="20577"/>
          <ac:graphicFrameMkLst>
            <pc:docMk/>
            <pc:sldMk cId="0" sldId="258"/>
            <ac:graphicFrameMk id="8199" creationId="{431EB413-70BB-4ABE-8D27-5F0428EDEE9A}"/>
          </ac:graphicFrameMkLst>
        </pc:graphicFrameChg>
      </pc:sldChg>
      <pc:sldChg chg="modSp">
        <pc:chgData name="EXT Taina Tuominen" userId="600fc564-34eb-41b2-a246-1d4eb826349e" providerId="ADAL" clId="{D19E28D9-24EF-4598-AF27-1C699A7FAE7E}" dt="2023-11-14T07:23:13.980" v="30" actId="20577"/>
        <pc:sldMkLst>
          <pc:docMk/>
          <pc:sldMk cId="0" sldId="261"/>
        </pc:sldMkLst>
        <pc:graphicFrameChg chg="mod">
          <ac:chgData name="EXT Taina Tuominen" userId="600fc564-34eb-41b2-a246-1d4eb826349e" providerId="ADAL" clId="{D19E28D9-24EF-4598-AF27-1C699A7FAE7E}" dt="2023-11-14T07:23:13.980" v="30" actId="20577"/>
          <ac:graphicFrameMkLst>
            <pc:docMk/>
            <pc:sldMk cId="0" sldId="261"/>
            <ac:graphicFrameMk id="9223" creationId="{1816DBA2-3075-48F3-B6C5-2F7A0CFABE6B}"/>
          </ac:graphicFrameMkLst>
        </pc:graphicFrameChg>
      </pc:sldChg>
      <pc:sldChg chg="addSp delSp mod">
        <pc:chgData name="EXT Taina Tuominen" userId="600fc564-34eb-41b2-a246-1d4eb826349e" providerId="ADAL" clId="{D19E28D9-24EF-4598-AF27-1C699A7FAE7E}" dt="2023-11-09T15:46:53.811" v="17" actId="22"/>
        <pc:sldMkLst>
          <pc:docMk/>
          <pc:sldMk cId="0" sldId="263"/>
        </pc:sldMkLst>
        <pc:picChg chg="add">
          <ac:chgData name="EXT Taina Tuominen" userId="600fc564-34eb-41b2-a246-1d4eb826349e" providerId="ADAL" clId="{D19E28D9-24EF-4598-AF27-1C699A7FAE7E}" dt="2023-11-09T15:46:53.811" v="17" actId="22"/>
          <ac:picMkLst>
            <pc:docMk/>
            <pc:sldMk cId="0" sldId="263"/>
            <ac:picMk id="3" creationId="{FD5CDD5C-E0FC-5670-122B-C856D4F256B1}"/>
          </ac:picMkLst>
        </pc:picChg>
        <pc:picChg chg="del">
          <ac:chgData name="EXT Taina Tuominen" userId="600fc564-34eb-41b2-a246-1d4eb826349e" providerId="ADAL" clId="{D19E28D9-24EF-4598-AF27-1C699A7FAE7E}" dt="2023-11-09T15:46:50.988" v="16" actId="478"/>
          <ac:picMkLst>
            <pc:docMk/>
            <pc:sldMk cId="0" sldId="263"/>
            <ac:picMk id="9" creationId="{735B7BA6-D8AF-FA5F-7A69-82435C483AC0}"/>
          </ac:picMkLst>
        </pc:picChg>
      </pc:sldChg>
      <pc:sldChg chg="modSp mod">
        <pc:chgData name="EXT Taina Tuominen" userId="600fc564-34eb-41b2-a246-1d4eb826349e" providerId="ADAL" clId="{D19E28D9-24EF-4598-AF27-1C699A7FAE7E}" dt="2023-11-14T07:27:04.684" v="86" actId="20577"/>
        <pc:sldMkLst>
          <pc:docMk/>
          <pc:sldMk cId="0" sldId="277"/>
        </pc:sldMkLst>
        <pc:spChg chg="mod">
          <ac:chgData name="EXT Taina Tuominen" userId="600fc564-34eb-41b2-a246-1d4eb826349e" providerId="ADAL" clId="{D19E28D9-24EF-4598-AF27-1C699A7FAE7E}" dt="2023-11-14T07:27:04.684" v="86" actId="20577"/>
          <ac:spMkLst>
            <pc:docMk/>
            <pc:sldMk cId="0" sldId="277"/>
            <ac:spMk id="3" creationId="{00000000-0000-0000-0000-000000000000}"/>
          </ac:spMkLst>
        </pc:spChg>
      </pc:sldChg>
      <pc:sldChg chg="modSp mod">
        <pc:chgData name="EXT Taina Tuominen" userId="600fc564-34eb-41b2-a246-1d4eb826349e" providerId="ADAL" clId="{D19E28D9-24EF-4598-AF27-1C699A7FAE7E}" dt="2023-11-14T07:29:24.797" v="87" actId="6549"/>
        <pc:sldMkLst>
          <pc:docMk/>
          <pc:sldMk cId="0" sldId="292"/>
        </pc:sldMkLst>
        <pc:spChg chg="mod">
          <ac:chgData name="EXT Taina Tuominen" userId="600fc564-34eb-41b2-a246-1d4eb826349e" providerId="ADAL" clId="{D19E28D9-24EF-4598-AF27-1C699A7FAE7E}" dt="2023-11-14T07:29:24.797" v="87" actId="6549"/>
          <ac:spMkLst>
            <pc:docMk/>
            <pc:sldMk cId="0" sldId="292"/>
            <ac:spMk id="33795"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513287-A0A9-4502-B10A-BB8817273EFE}"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D3DA14BD-84C7-4C74-A9C4-9D79B5A34A94}">
      <dgm:prSet custT="1"/>
      <dgm:spPr/>
      <dgm:t>
        <a:bodyPr/>
        <a:lstStyle/>
        <a:p>
          <a:r>
            <a:rPr lang="fi-FI" sz="1500" u="sng" dirty="0"/>
            <a:t>Työpaikkakassa</a:t>
          </a:r>
          <a:r>
            <a:rPr lang="fi-FI" sz="1500" dirty="0"/>
            <a:t> on vakuutuskassalain mukainen vakuutuskassa, joka on saanut Kelalta suostumuksen myöntää jäsenilleen sairausvakuutuslain mukaisia  etuuksia. </a:t>
          </a:r>
          <a:endParaRPr lang="en-US" sz="1500" dirty="0"/>
        </a:p>
      </dgm:t>
    </dgm:pt>
    <dgm:pt modelId="{EEC15996-693C-4D51-8164-0A9BCACC9547}" type="parTrans" cxnId="{3C8C232C-9A2F-4500-BFA4-D9497EF456CF}">
      <dgm:prSet/>
      <dgm:spPr/>
      <dgm:t>
        <a:bodyPr/>
        <a:lstStyle/>
        <a:p>
          <a:endParaRPr lang="en-US"/>
        </a:p>
      </dgm:t>
    </dgm:pt>
    <dgm:pt modelId="{0F8897AD-2AF4-4952-A016-C2D19F2C80D6}" type="sibTrans" cxnId="{3C8C232C-9A2F-4500-BFA4-D9497EF456CF}">
      <dgm:prSet/>
      <dgm:spPr/>
      <dgm:t>
        <a:bodyPr/>
        <a:lstStyle/>
        <a:p>
          <a:endParaRPr lang="en-US"/>
        </a:p>
      </dgm:t>
    </dgm:pt>
    <dgm:pt modelId="{4D5A1C51-A972-4126-BF25-E9BCC7FABA13}">
      <dgm:prSet custT="1"/>
      <dgm:spPr/>
      <dgm:t>
        <a:bodyPr/>
        <a:lstStyle/>
        <a:p>
          <a:r>
            <a:rPr lang="fi-FI" sz="1500" dirty="0"/>
            <a:t>Osa Suomen sairauskassoista toimii ns. </a:t>
          </a:r>
          <a:r>
            <a:rPr lang="fi-FI" sz="1500" u="sng" dirty="0"/>
            <a:t>täydennyskassoina</a:t>
          </a:r>
          <a:r>
            <a:rPr lang="fi-FI" sz="1500" dirty="0"/>
            <a:t>, jotka eivät myönnä Kelan etuuksia.</a:t>
          </a:r>
        </a:p>
        <a:p>
          <a:r>
            <a:rPr lang="fi-FI" sz="1500" dirty="0"/>
            <a:t>Lokomon Sairauskassasta hoidetaan oman kassatoiminnan lisäksi kahden täydennyskassan toimintaa: </a:t>
          </a:r>
        </a:p>
        <a:p>
          <a:r>
            <a:rPr lang="fi-FI" sz="1500" dirty="0"/>
            <a:t>	- UTC:n Sairauskassa</a:t>
          </a:r>
        </a:p>
        <a:p>
          <a:r>
            <a:rPr lang="en-US" sz="1500" dirty="0"/>
            <a:t>	- Tamfeltin Sairauskassa</a:t>
          </a:r>
        </a:p>
      </dgm:t>
    </dgm:pt>
    <dgm:pt modelId="{D8428683-50FD-4C89-A095-4A4069C44ED4}" type="parTrans" cxnId="{A4DB706C-828C-4EA2-8548-9B832F3BE337}">
      <dgm:prSet/>
      <dgm:spPr/>
      <dgm:t>
        <a:bodyPr/>
        <a:lstStyle/>
        <a:p>
          <a:endParaRPr lang="en-US"/>
        </a:p>
      </dgm:t>
    </dgm:pt>
    <dgm:pt modelId="{BEC3A4F9-8AAD-4B20-B6EE-44870A64DC28}" type="sibTrans" cxnId="{A4DB706C-828C-4EA2-8548-9B832F3BE337}">
      <dgm:prSet/>
      <dgm:spPr/>
      <dgm:t>
        <a:bodyPr/>
        <a:lstStyle/>
        <a:p>
          <a:endParaRPr lang="en-US"/>
        </a:p>
      </dgm:t>
    </dgm:pt>
    <dgm:pt modelId="{2B32B206-4D7F-44FD-AE1E-DA2944601419}">
      <dgm:prSet custT="1"/>
      <dgm:spPr/>
      <dgm:t>
        <a:bodyPr/>
        <a:lstStyle/>
        <a:p>
          <a:r>
            <a:rPr lang="fi-FI" sz="1500" dirty="0"/>
            <a:t>Työpaikkakassoja on yhteensä Suomessa tällä hetkellä 52, täydennyskassoja 70</a:t>
          </a:r>
          <a:endParaRPr lang="en-US" sz="1500" dirty="0"/>
        </a:p>
      </dgm:t>
    </dgm:pt>
    <dgm:pt modelId="{0B948FD6-17C8-460A-AF04-9610C6BDF3FA}" type="parTrans" cxnId="{2AC3BC80-CE94-4F78-A5FC-0F447D0B2124}">
      <dgm:prSet/>
      <dgm:spPr/>
      <dgm:t>
        <a:bodyPr/>
        <a:lstStyle/>
        <a:p>
          <a:endParaRPr lang="en-US"/>
        </a:p>
      </dgm:t>
    </dgm:pt>
    <dgm:pt modelId="{B4AA3992-028D-4584-ADA9-4464D710BC65}" type="sibTrans" cxnId="{2AC3BC80-CE94-4F78-A5FC-0F447D0B2124}">
      <dgm:prSet/>
      <dgm:spPr/>
      <dgm:t>
        <a:bodyPr/>
        <a:lstStyle/>
        <a:p>
          <a:endParaRPr lang="en-US"/>
        </a:p>
      </dgm:t>
    </dgm:pt>
    <dgm:pt modelId="{907A234E-0E5F-4E90-883F-8C119BBAFCAF}">
      <dgm:prSet custT="1"/>
      <dgm:spPr/>
      <dgm:t>
        <a:bodyPr/>
        <a:lstStyle/>
        <a:p>
          <a:r>
            <a:rPr lang="fi-FI" sz="1500"/>
            <a:t>Työpaikkakassan toimintaa ohjaa samat ohjeet kuin Kelassa ja niillä on samat järjestelmät käytössä</a:t>
          </a:r>
          <a:endParaRPr lang="en-US" sz="1500"/>
        </a:p>
      </dgm:t>
    </dgm:pt>
    <dgm:pt modelId="{B3F27F11-EF3A-480B-8BF1-C8C5437B47DA}" type="parTrans" cxnId="{E8E47B80-3B09-4BF5-82C6-97B39B634BCF}">
      <dgm:prSet/>
      <dgm:spPr/>
      <dgm:t>
        <a:bodyPr/>
        <a:lstStyle/>
        <a:p>
          <a:endParaRPr lang="en-US"/>
        </a:p>
      </dgm:t>
    </dgm:pt>
    <dgm:pt modelId="{834BC9B1-07E4-4772-AA87-BD104BB7D72A}" type="sibTrans" cxnId="{E8E47B80-3B09-4BF5-82C6-97B39B634BCF}">
      <dgm:prSet/>
      <dgm:spPr/>
      <dgm:t>
        <a:bodyPr/>
        <a:lstStyle/>
        <a:p>
          <a:endParaRPr lang="en-US"/>
        </a:p>
      </dgm:t>
    </dgm:pt>
    <dgm:pt modelId="{11697A4C-60FF-4B8D-9E3B-613BBE82E80F}" type="pres">
      <dgm:prSet presAssocID="{CC513287-A0A9-4502-B10A-BB8817273EFE}" presName="linear" presStyleCnt="0">
        <dgm:presLayoutVars>
          <dgm:animLvl val="lvl"/>
          <dgm:resizeHandles val="exact"/>
        </dgm:presLayoutVars>
      </dgm:prSet>
      <dgm:spPr/>
    </dgm:pt>
    <dgm:pt modelId="{C2A97C81-7C99-4B28-BF59-C64689B9015D}" type="pres">
      <dgm:prSet presAssocID="{D3DA14BD-84C7-4C74-A9C4-9D79B5A34A94}" presName="parentText" presStyleLbl="node1" presStyleIdx="0" presStyleCnt="4" custScaleY="70418">
        <dgm:presLayoutVars>
          <dgm:chMax val="0"/>
          <dgm:bulletEnabled val="1"/>
        </dgm:presLayoutVars>
      </dgm:prSet>
      <dgm:spPr/>
    </dgm:pt>
    <dgm:pt modelId="{78471911-CF40-468F-9B41-5D1283C3DAB3}" type="pres">
      <dgm:prSet presAssocID="{0F8897AD-2AF4-4952-A016-C2D19F2C80D6}" presName="spacer" presStyleCnt="0"/>
      <dgm:spPr/>
    </dgm:pt>
    <dgm:pt modelId="{8F968249-D5D5-4419-AD46-634881A4CF65}" type="pres">
      <dgm:prSet presAssocID="{4D5A1C51-A972-4126-BF25-E9BCC7FABA13}" presName="parentText" presStyleLbl="node1" presStyleIdx="1" presStyleCnt="4">
        <dgm:presLayoutVars>
          <dgm:chMax val="0"/>
          <dgm:bulletEnabled val="1"/>
        </dgm:presLayoutVars>
      </dgm:prSet>
      <dgm:spPr/>
    </dgm:pt>
    <dgm:pt modelId="{F1503BDF-E5B2-47CC-9EB2-18C3BA050B56}" type="pres">
      <dgm:prSet presAssocID="{BEC3A4F9-8AAD-4B20-B6EE-44870A64DC28}" presName="spacer" presStyleCnt="0"/>
      <dgm:spPr/>
    </dgm:pt>
    <dgm:pt modelId="{C014DD64-A0A9-4C6F-85DD-5DA33EBEB5AA}" type="pres">
      <dgm:prSet presAssocID="{2B32B206-4D7F-44FD-AE1E-DA2944601419}" presName="parentText" presStyleLbl="node1" presStyleIdx="2" presStyleCnt="4" custScaleY="74839">
        <dgm:presLayoutVars>
          <dgm:chMax val="0"/>
          <dgm:bulletEnabled val="1"/>
        </dgm:presLayoutVars>
      </dgm:prSet>
      <dgm:spPr/>
    </dgm:pt>
    <dgm:pt modelId="{B4ED47F5-2B75-4008-8F03-5C2B7DE2A9CC}" type="pres">
      <dgm:prSet presAssocID="{B4AA3992-028D-4584-ADA9-4464D710BC65}" presName="spacer" presStyleCnt="0"/>
      <dgm:spPr/>
    </dgm:pt>
    <dgm:pt modelId="{DF140D8F-45C8-4E59-B1A5-EB1ACA55330E}" type="pres">
      <dgm:prSet presAssocID="{907A234E-0E5F-4E90-883F-8C119BBAFCAF}" presName="parentText" presStyleLbl="node1" presStyleIdx="3" presStyleCnt="4" custScaleY="67893">
        <dgm:presLayoutVars>
          <dgm:chMax val="0"/>
          <dgm:bulletEnabled val="1"/>
        </dgm:presLayoutVars>
      </dgm:prSet>
      <dgm:spPr/>
    </dgm:pt>
  </dgm:ptLst>
  <dgm:cxnLst>
    <dgm:cxn modelId="{A836E11C-F4FD-411E-97F0-FC39B2695E51}" type="presOf" srcId="{2B32B206-4D7F-44FD-AE1E-DA2944601419}" destId="{C014DD64-A0A9-4C6F-85DD-5DA33EBEB5AA}" srcOrd="0" destOrd="0" presId="urn:microsoft.com/office/officeart/2005/8/layout/vList2"/>
    <dgm:cxn modelId="{3C8C232C-9A2F-4500-BFA4-D9497EF456CF}" srcId="{CC513287-A0A9-4502-B10A-BB8817273EFE}" destId="{D3DA14BD-84C7-4C74-A9C4-9D79B5A34A94}" srcOrd="0" destOrd="0" parTransId="{EEC15996-693C-4D51-8164-0A9BCACC9547}" sibTransId="{0F8897AD-2AF4-4952-A016-C2D19F2C80D6}"/>
    <dgm:cxn modelId="{C152B739-B6C6-4AF8-B43A-B0740378550D}" type="presOf" srcId="{D3DA14BD-84C7-4C74-A9C4-9D79B5A34A94}" destId="{C2A97C81-7C99-4B28-BF59-C64689B9015D}" srcOrd="0" destOrd="0" presId="urn:microsoft.com/office/officeart/2005/8/layout/vList2"/>
    <dgm:cxn modelId="{625B383E-BA10-4D1F-94AE-862729B9F5BC}" type="presOf" srcId="{CC513287-A0A9-4502-B10A-BB8817273EFE}" destId="{11697A4C-60FF-4B8D-9E3B-613BBE82E80F}" srcOrd="0" destOrd="0" presId="urn:microsoft.com/office/officeart/2005/8/layout/vList2"/>
    <dgm:cxn modelId="{A4DB706C-828C-4EA2-8548-9B832F3BE337}" srcId="{CC513287-A0A9-4502-B10A-BB8817273EFE}" destId="{4D5A1C51-A972-4126-BF25-E9BCC7FABA13}" srcOrd="1" destOrd="0" parTransId="{D8428683-50FD-4C89-A095-4A4069C44ED4}" sibTransId="{BEC3A4F9-8AAD-4B20-B6EE-44870A64DC28}"/>
    <dgm:cxn modelId="{D3F4CB55-6333-4D3D-B42C-F14826A57FE1}" type="presOf" srcId="{4D5A1C51-A972-4126-BF25-E9BCC7FABA13}" destId="{8F968249-D5D5-4419-AD46-634881A4CF65}" srcOrd="0" destOrd="0" presId="urn:microsoft.com/office/officeart/2005/8/layout/vList2"/>
    <dgm:cxn modelId="{E8E47B80-3B09-4BF5-82C6-97B39B634BCF}" srcId="{CC513287-A0A9-4502-B10A-BB8817273EFE}" destId="{907A234E-0E5F-4E90-883F-8C119BBAFCAF}" srcOrd="3" destOrd="0" parTransId="{B3F27F11-EF3A-480B-8BF1-C8C5437B47DA}" sibTransId="{834BC9B1-07E4-4772-AA87-BD104BB7D72A}"/>
    <dgm:cxn modelId="{2AC3BC80-CE94-4F78-A5FC-0F447D0B2124}" srcId="{CC513287-A0A9-4502-B10A-BB8817273EFE}" destId="{2B32B206-4D7F-44FD-AE1E-DA2944601419}" srcOrd="2" destOrd="0" parTransId="{0B948FD6-17C8-460A-AF04-9610C6BDF3FA}" sibTransId="{B4AA3992-028D-4584-ADA9-4464D710BC65}"/>
    <dgm:cxn modelId="{2F0378F6-222D-43EB-B764-5314754AC3A8}" type="presOf" srcId="{907A234E-0E5F-4E90-883F-8C119BBAFCAF}" destId="{DF140D8F-45C8-4E59-B1A5-EB1ACA55330E}" srcOrd="0" destOrd="0" presId="urn:microsoft.com/office/officeart/2005/8/layout/vList2"/>
    <dgm:cxn modelId="{CC4E51B4-F51D-4B4C-9563-1531793BE38A}" type="presParOf" srcId="{11697A4C-60FF-4B8D-9E3B-613BBE82E80F}" destId="{C2A97C81-7C99-4B28-BF59-C64689B9015D}" srcOrd="0" destOrd="0" presId="urn:microsoft.com/office/officeart/2005/8/layout/vList2"/>
    <dgm:cxn modelId="{D065E03E-7FF8-417C-AB89-6A9DA289F853}" type="presParOf" srcId="{11697A4C-60FF-4B8D-9E3B-613BBE82E80F}" destId="{78471911-CF40-468F-9B41-5D1283C3DAB3}" srcOrd="1" destOrd="0" presId="urn:microsoft.com/office/officeart/2005/8/layout/vList2"/>
    <dgm:cxn modelId="{909660E5-6541-4ADC-AC0E-9A0BA0EEA54A}" type="presParOf" srcId="{11697A4C-60FF-4B8D-9E3B-613BBE82E80F}" destId="{8F968249-D5D5-4419-AD46-634881A4CF65}" srcOrd="2" destOrd="0" presId="urn:microsoft.com/office/officeart/2005/8/layout/vList2"/>
    <dgm:cxn modelId="{7BB3D805-8A41-45A6-837A-E0E25FEB4584}" type="presParOf" srcId="{11697A4C-60FF-4B8D-9E3B-613BBE82E80F}" destId="{F1503BDF-E5B2-47CC-9EB2-18C3BA050B56}" srcOrd="3" destOrd="0" presId="urn:microsoft.com/office/officeart/2005/8/layout/vList2"/>
    <dgm:cxn modelId="{A6E52A44-B1A3-446D-86CB-3F5F534C1BFB}" type="presParOf" srcId="{11697A4C-60FF-4B8D-9E3B-613BBE82E80F}" destId="{C014DD64-A0A9-4C6F-85DD-5DA33EBEB5AA}" srcOrd="4" destOrd="0" presId="urn:microsoft.com/office/officeart/2005/8/layout/vList2"/>
    <dgm:cxn modelId="{486EFF86-B3D2-47AD-9922-045BD72BBD72}" type="presParOf" srcId="{11697A4C-60FF-4B8D-9E3B-613BBE82E80F}" destId="{B4ED47F5-2B75-4008-8F03-5C2B7DE2A9CC}" srcOrd="5" destOrd="0" presId="urn:microsoft.com/office/officeart/2005/8/layout/vList2"/>
    <dgm:cxn modelId="{13FD6934-DA63-4443-ACF9-77288DE2BEBD}" type="presParOf" srcId="{11697A4C-60FF-4B8D-9E3B-613BBE82E80F}" destId="{DF140D8F-45C8-4E59-B1A5-EB1ACA55330E}"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7A683F6-18F4-4496-8786-D5928A814653}"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BDFEA816-AA1E-48C6-B9D0-125EA02FE91E}">
      <dgm:prSet/>
      <dgm:spPr/>
      <dgm:t>
        <a:bodyPr/>
        <a:lstStyle/>
        <a:p>
          <a:pPr>
            <a:defRPr b="1"/>
          </a:pPr>
          <a:r>
            <a:rPr lang="fi-FI"/>
            <a:t>Juridisesti itsenäisesti yksiköitä</a:t>
          </a:r>
          <a:endParaRPr lang="en-US"/>
        </a:p>
      </dgm:t>
    </dgm:pt>
    <dgm:pt modelId="{138054A5-4C99-405B-8061-0955248684AA}" type="parTrans" cxnId="{2D1075A3-E688-4D38-8E52-261E710F170D}">
      <dgm:prSet/>
      <dgm:spPr/>
      <dgm:t>
        <a:bodyPr/>
        <a:lstStyle/>
        <a:p>
          <a:endParaRPr lang="en-US"/>
        </a:p>
      </dgm:t>
    </dgm:pt>
    <dgm:pt modelId="{1049BC0A-F7D4-4BA9-89E2-3E8C8BD26030}" type="sibTrans" cxnId="{2D1075A3-E688-4D38-8E52-261E710F170D}">
      <dgm:prSet/>
      <dgm:spPr/>
      <dgm:t>
        <a:bodyPr/>
        <a:lstStyle/>
        <a:p>
          <a:endParaRPr lang="en-US"/>
        </a:p>
      </dgm:t>
    </dgm:pt>
    <dgm:pt modelId="{98001664-0FD9-4E19-A470-CF106C89F945}">
      <dgm:prSet/>
      <dgm:spPr/>
      <dgm:t>
        <a:bodyPr/>
        <a:lstStyle/>
        <a:p>
          <a:pPr>
            <a:defRPr b="1"/>
          </a:pPr>
          <a:r>
            <a:rPr lang="fi-FI"/>
            <a:t>Oma hallinto</a:t>
          </a:r>
          <a:endParaRPr lang="en-US"/>
        </a:p>
      </dgm:t>
    </dgm:pt>
    <dgm:pt modelId="{A7A49D81-3B89-43DA-8BE5-E8C1244B8468}" type="parTrans" cxnId="{86D8582A-66E2-4BCA-AFCB-23922EBB2632}">
      <dgm:prSet/>
      <dgm:spPr/>
      <dgm:t>
        <a:bodyPr/>
        <a:lstStyle/>
        <a:p>
          <a:endParaRPr lang="en-US"/>
        </a:p>
      </dgm:t>
    </dgm:pt>
    <dgm:pt modelId="{05230896-C8CF-4EAC-9946-E5C537D1C197}" type="sibTrans" cxnId="{86D8582A-66E2-4BCA-AFCB-23922EBB2632}">
      <dgm:prSet/>
      <dgm:spPr/>
      <dgm:t>
        <a:bodyPr/>
        <a:lstStyle/>
        <a:p>
          <a:endParaRPr lang="en-US"/>
        </a:p>
      </dgm:t>
    </dgm:pt>
    <dgm:pt modelId="{FA6AF394-FD21-4E25-BB39-38EEF1A09817}">
      <dgm:prSet/>
      <dgm:spPr/>
      <dgm:t>
        <a:bodyPr/>
        <a:lstStyle/>
        <a:p>
          <a:pPr>
            <a:buFont typeface="Arial" panose="020B0604020202020204" pitchFamily="34" charset="0"/>
            <a:buChar char="•"/>
          </a:pPr>
          <a:r>
            <a:rPr lang="fi-FI" dirty="0"/>
            <a:t>Lokomon Sairauskassan hallituksessa yhdeksän jäsentä (9), edustettuna sekä työntekijöitä, toimihenkilöitä, että ylempiä toimihenkilöitä. Osakkaiden edustajana hallituksessa Metso Finland Oy:stä Petteri Suontausta</a:t>
          </a:r>
          <a:endParaRPr lang="en-US" dirty="0"/>
        </a:p>
      </dgm:t>
    </dgm:pt>
    <dgm:pt modelId="{4B6381BC-EAA3-4B41-8726-B6A2685A3C1C}" type="parTrans" cxnId="{2B6C0423-3379-4F09-8A76-2518BB41B6D1}">
      <dgm:prSet/>
      <dgm:spPr/>
      <dgm:t>
        <a:bodyPr/>
        <a:lstStyle/>
        <a:p>
          <a:endParaRPr lang="en-US"/>
        </a:p>
      </dgm:t>
    </dgm:pt>
    <dgm:pt modelId="{6E4C79DE-7A93-4A68-910B-ACB0E7123099}" type="sibTrans" cxnId="{2B6C0423-3379-4F09-8A76-2518BB41B6D1}">
      <dgm:prSet/>
      <dgm:spPr/>
      <dgm:t>
        <a:bodyPr/>
        <a:lstStyle/>
        <a:p>
          <a:endParaRPr lang="en-US"/>
        </a:p>
      </dgm:t>
    </dgm:pt>
    <dgm:pt modelId="{CDCF619B-67D4-46F4-B54A-626AC6AAD94F}">
      <dgm:prSet/>
      <dgm:spPr/>
      <dgm:t>
        <a:bodyPr/>
        <a:lstStyle/>
        <a:p>
          <a:pPr>
            <a:defRPr b="1"/>
          </a:pPr>
          <a:r>
            <a:rPr lang="fi-FI" dirty="0"/>
            <a:t>Kassan palveluksessa työskentelee toimitusjohtaja ja </a:t>
          </a:r>
        </a:p>
        <a:p>
          <a:pPr>
            <a:defRPr b="1"/>
          </a:pPr>
          <a:r>
            <a:rPr lang="fi-FI" dirty="0"/>
            <a:t>2 vakuutussihteeriä </a:t>
          </a:r>
          <a:endParaRPr lang="en-US" dirty="0"/>
        </a:p>
      </dgm:t>
    </dgm:pt>
    <dgm:pt modelId="{1415303E-95EF-4760-AC74-AA0A5D32AD3B}" type="parTrans" cxnId="{4ABE2289-0FB8-496C-899B-0D3F2FFBFF5B}">
      <dgm:prSet/>
      <dgm:spPr/>
      <dgm:t>
        <a:bodyPr/>
        <a:lstStyle/>
        <a:p>
          <a:endParaRPr lang="en-US"/>
        </a:p>
      </dgm:t>
    </dgm:pt>
    <dgm:pt modelId="{27E7B7D4-890F-47B9-9DBC-8F27FC59D01D}" type="sibTrans" cxnId="{4ABE2289-0FB8-496C-899B-0D3F2FFBFF5B}">
      <dgm:prSet/>
      <dgm:spPr/>
      <dgm:t>
        <a:bodyPr/>
        <a:lstStyle/>
        <a:p>
          <a:endParaRPr lang="en-US"/>
        </a:p>
      </dgm:t>
    </dgm:pt>
    <dgm:pt modelId="{91F07BAC-1A6B-4399-9BFC-D9670116C0DF}">
      <dgm:prSet/>
      <dgm:spPr/>
      <dgm:t>
        <a:bodyPr/>
        <a:lstStyle/>
        <a:p>
          <a:r>
            <a:rPr lang="fi-FI" dirty="0"/>
            <a:t> Aulikki Juntunen, Työterveyshuollon ylilääkäri, Lääkärikeskus Aava</a:t>
          </a:r>
          <a:endParaRPr lang="en-US" dirty="0"/>
        </a:p>
      </dgm:t>
    </dgm:pt>
    <dgm:pt modelId="{723402F3-BA7D-4A49-B7A8-10222C2E9CCB}" type="parTrans" cxnId="{9931B307-889F-40B7-B34F-2935E115A337}">
      <dgm:prSet/>
      <dgm:spPr/>
      <dgm:t>
        <a:bodyPr/>
        <a:lstStyle/>
        <a:p>
          <a:endParaRPr lang="en-US"/>
        </a:p>
      </dgm:t>
    </dgm:pt>
    <dgm:pt modelId="{E8BDEA4B-330B-4B4F-A514-0D8BF0D8CB32}" type="sibTrans" cxnId="{9931B307-889F-40B7-B34F-2935E115A337}">
      <dgm:prSet/>
      <dgm:spPr/>
      <dgm:t>
        <a:bodyPr/>
        <a:lstStyle/>
        <a:p>
          <a:endParaRPr lang="en-US"/>
        </a:p>
      </dgm:t>
    </dgm:pt>
    <dgm:pt modelId="{CB978964-1638-4599-95B5-697EF8BC69F0}">
      <dgm:prSet/>
      <dgm:spPr/>
      <dgm:t>
        <a:bodyPr/>
        <a:lstStyle/>
        <a:p>
          <a:pPr>
            <a:buFont typeface="Arial" panose="020B0604020202020204" pitchFamily="34" charset="0"/>
            <a:buChar char="•"/>
          </a:pPr>
          <a:r>
            <a:rPr lang="fi-FI" dirty="0"/>
            <a:t>Hallituksen jäsenten vaali sääntömääräisessä marraskuun kassankokouksessa</a:t>
          </a:r>
          <a:endParaRPr lang="en-US" dirty="0"/>
        </a:p>
      </dgm:t>
    </dgm:pt>
    <dgm:pt modelId="{3FB12806-ED0D-4024-8FC0-16E76A2C7CDA}" type="parTrans" cxnId="{AAFBCD0F-BD77-492C-81DB-CC12CAE5CD46}">
      <dgm:prSet/>
      <dgm:spPr/>
      <dgm:t>
        <a:bodyPr/>
        <a:lstStyle/>
        <a:p>
          <a:endParaRPr lang="fi-FI"/>
        </a:p>
      </dgm:t>
    </dgm:pt>
    <dgm:pt modelId="{D9A0F483-E1DF-4AC5-9015-D2BD1651567B}" type="sibTrans" cxnId="{AAFBCD0F-BD77-492C-81DB-CC12CAE5CD46}">
      <dgm:prSet/>
      <dgm:spPr/>
      <dgm:t>
        <a:bodyPr/>
        <a:lstStyle/>
        <a:p>
          <a:endParaRPr lang="fi-FI"/>
        </a:p>
      </dgm:t>
    </dgm:pt>
    <dgm:pt modelId="{0D32309F-656E-469B-981A-5FDEBD41C170}">
      <dgm:prSet/>
      <dgm:spPr/>
      <dgm:t>
        <a:bodyPr/>
        <a:lstStyle/>
        <a:p>
          <a:pPr>
            <a:defRPr b="1"/>
          </a:pPr>
          <a:r>
            <a:rPr lang="en-US" b="0" dirty="0"/>
            <a:t>Taina Tuominen, </a:t>
          </a:r>
          <a:r>
            <a:rPr lang="en-US" b="0" dirty="0" err="1"/>
            <a:t>toimitusjohtaja</a:t>
          </a:r>
          <a:r>
            <a:rPr lang="en-US" b="0" dirty="0"/>
            <a:t>, p.0503173884, taina.tuominen@metso.com</a:t>
          </a:r>
        </a:p>
      </dgm:t>
    </dgm:pt>
    <dgm:pt modelId="{C5E08D71-634B-4B38-A5EB-E669790AE2B4}" type="parTrans" cxnId="{ACE42428-E99B-43BE-9215-DB2B80E19E5C}">
      <dgm:prSet/>
      <dgm:spPr/>
      <dgm:t>
        <a:bodyPr/>
        <a:lstStyle/>
        <a:p>
          <a:endParaRPr lang="fi-FI"/>
        </a:p>
      </dgm:t>
    </dgm:pt>
    <dgm:pt modelId="{B2163E46-483F-4049-B1EA-4BF62B415D73}" type="sibTrans" cxnId="{ACE42428-E99B-43BE-9215-DB2B80E19E5C}">
      <dgm:prSet/>
      <dgm:spPr/>
      <dgm:t>
        <a:bodyPr/>
        <a:lstStyle/>
        <a:p>
          <a:endParaRPr lang="fi-FI"/>
        </a:p>
      </dgm:t>
    </dgm:pt>
    <dgm:pt modelId="{D35F11D7-F74A-4795-82E9-57C15EDE1EA8}">
      <dgm:prSet/>
      <dgm:spPr/>
      <dgm:t>
        <a:bodyPr/>
        <a:lstStyle/>
        <a:p>
          <a:pPr>
            <a:defRPr b="1"/>
          </a:pPr>
          <a:r>
            <a:rPr lang="en-US" b="0" dirty="0"/>
            <a:t>Hanna Hautamäki , </a:t>
          </a:r>
          <a:r>
            <a:rPr lang="en-US" b="0" dirty="0" err="1"/>
            <a:t>vakuutussihteeri</a:t>
          </a:r>
          <a:r>
            <a:rPr lang="en-US" b="0" dirty="0"/>
            <a:t>, p. 0505056394, hanna.hautamaki@metso.com</a:t>
          </a:r>
        </a:p>
      </dgm:t>
    </dgm:pt>
    <dgm:pt modelId="{3A4BB841-275A-4FF1-815D-99D1F71B0313}" type="parTrans" cxnId="{9E39EFED-C568-48A0-854B-D8C85AC4073B}">
      <dgm:prSet/>
      <dgm:spPr/>
      <dgm:t>
        <a:bodyPr/>
        <a:lstStyle/>
        <a:p>
          <a:endParaRPr lang="fi-FI"/>
        </a:p>
      </dgm:t>
    </dgm:pt>
    <dgm:pt modelId="{0EA1E908-0F3A-4845-9228-BC6E12DA2593}" type="sibTrans" cxnId="{9E39EFED-C568-48A0-854B-D8C85AC4073B}">
      <dgm:prSet/>
      <dgm:spPr/>
      <dgm:t>
        <a:bodyPr/>
        <a:lstStyle/>
        <a:p>
          <a:endParaRPr lang="fi-FI"/>
        </a:p>
      </dgm:t>
    </dgm:pt>
    <dgm:pt modelId="{A81B4A50-A829-48DF-AAA0-E67A4E78AF4A}">
      <dgm:prSet/>
      <dgm:spPr/>
      <dgm:t>
        <a:bodyPr/>
        <a:lstStyle/>
        <a:p>
          <a:pPr>
            <a:defRPr b="1"/>
          </a:pPr>
          <a:r>
            <a:rPr lang="en-US" b="0" dirty="0"/>
            <a:t>Sirpa Olán, </a:t>
          </a:r>
          <a:r>
            <a:rPr lang="en-US" b="0" dirty="0" err="1"/>
            <a:t>vakuutussihteeri</a:t>
          </a:r>
          <a:r>
            <a:rPr lang="en-US" b="0" dirty="0"/>
            <a:t>, p. 0503171668, sirpa.olan@metso.com</a:t>
          </a:r>
        </a:p>
      </dgm:t>
    </dgm:pt>
    <dgm:pt modelId="{CE8C60A9-E58B-4DF3-B724-DCE6DB2A961A}" type="parTrans" cxnId="{64657C97-576C-4099-8BD5-D39A27FCB7AD}">
      <dgm:prSet/>
      <dgm:spPr/>
      <dgm:t>
        <a:bodyPr/>
        <a:lstStyle/>
        <a:p>
          <a:endParaRPr lang="fi-FI"/>
        </a:p>
      </dgm:t>
    </dgm:pt>
    <dgm:pt modelId="{3E441E24-5A14-46F6-972C-947F12A36102}" type="sibTrans" cxnId="{64657C97-576C-4099-8BD5-D39A27FCB7AD}">
      <dgm:prSet/>
      <dgm:spPr/>
      <dgm:t>
        <a:bodyPr/>
        <a:lstStyle/>
        <a:p>
          <a:endParaRPr lang="fi-FI"/>
        </a:p>
      </dgm:t>
    </dgm:pt>
    <dgm:pt modelId="{827DCCE7-5457-49B5-A4CA-4CB6007AABB4}">
      <dgm:prSet/>
      <dgm:spPr/>
      <dgm:t>
        <a:bodyPr/>
        <a:lstStyle/>
        <a:p>
          <a:r>
            <a:rPr lang="en-US" dirty="0" err="1"/>
            <a:t>Kela</a:t>
          </a:r>
          <a:r>
            <a:rPr lang="en-US" dirty="0"/>
            <a:t>, </a:t>
          </a:r>
          <a:r>
            <a:rPr lang="en-US" dirty="0" err="1"/>
            <a:t>työpaikkakassojen</a:t>
          </a:r>
          <a:r>
            <a:rPr lang="en-US" dirty="0"/>
            <a:t> </a:t>
          </a:r>
          <a:r>
            <a:rPr lang="en-US" dirty="0" err="1"/>
            <a:t>asiantuntijalääkäriyksikkö</a:t>
          </a:r>
          <a:endParaRPr lang="en-US" dirty="0"/>
        </a:p>
      </dgm:t>
    </dgm:pt>
    <dgm:pt modelId="{390FB52C-E02C-4BE7-A508-F6E4B7033094}" type="parTrans" cxnId="{9D9E9A8E-7FBC-4EBF-B1A6-D091CBB24114}">
      <dgm:prSet/>
      <dgm:spPr/>
      <dgm:t>
        <a:bodyPr/>
        <a:lstStyle/>
        <a:p>
          <a:endParaRPr lang="fi-FI"/>
        </a:p>
      </dgm:t>
    </dgm:pt>
    <dgm:pt modelId="{57ACA900-CB06-4683-A42B-4A0D4E7AF310}" type="sibTrans" cxnId="{9D9E9A8E-7FBC-4EBF-B1A6-D091CBB24114}">
      <dgm:prSet/>
      <dgm:spPr/>
      <dgm:t>
        <a:bodyPr/>
        <a:lstStyle/>
        <a:p>
          <a:endParaRPr lang="fi-FI"/>
        </a:p>
      </dgm:t>
    </dgm:pt>
    <dgm:pt modelId="{62E00586-F00E-4FEF-AFD9-130F796F96E3}">
      <dgm:prSet/>
      <dgm:spPr/>
      <dgm:t>
        <a:bodyPr/>
        <a:lstStyle/>
        <a:p>
          <a:pPr>
            <a:defRPr b="1"/>
          </a:pPr>
          <a:r>
            <a:rPr lang="fi-FI" dirty="0"/>
            <a:t>Lokomon Sairauskassan asiantuntijalääkäreinä toimivat :</a:t>
          </a:r>
          <a:endParaRPr lang="en-US" dirty="0"/>
        </a:p>
      </dgm:t>
    </dgm:pt>
    <dgm:pt modelId="{D6B5F391-0806-47A5-882D-1BEF738A58ED}" type="sibTrans" cxnId="{AAAF90EB-897D-45C5-A12B-1DEB91F6169E}">
      <dgm:prSet/>
      <dgm:spPr/>
      <dgm:t>
        <a:bodyPr/>
        <a:lstStyle/>
        <a:p>
          <a:endParaRPr lang="en-US"/>
        </a:p>
      </dgm:t>
    </dgm:pt>
    <dgm:pt modelId="{D228F177-69A6-489B-B88B-E8C1A01806CE}" type="parTrans" cxnId="{AAAF90EB-897D-45C5-A12B-1DEB91F6169E}">
      <dgm:prSet/>
      <dgm:spPr/>
      <dgm:t>
        <a:bodyPr/>
        <a:lstStyle/>
        <a:p>
          <a:endParaRPr lang="en-US"/>
        </a:p>
      </dgm:t>
    </dgm:pt>
    <dgm:pt modelId="{10472C81-D50C-4728-9638-94F4210B9B88}" type="pres">
      <dgm:prSet presAssocID="{E7A683F6-18F4-4496-8786-D5928A814653}" presName="linear" presStyleCnt="0">
        <dgm:presLayoutVars>
          <dgm:animLvl val="lvl"/>
          <dgm:resizeHandles val="exact"/>
        </dgm:presLayoutVars>
      </dgm:prSet>
      <dgm:spPr/>
    </dgm:pt>
    <dgm:pt modelId="{765C29D9-89AB-41F1-ADA0-1341A74DCEF7}" type="pres">
      <dgm:prSet presAssocID="{BDFEA816-AA1E-48C6-B9D0-125EA02FE91E}" presName="parentText" presStyleLbl="node1" presStyleIdx="0" presStyleCnt="4">
        <dgm:presLayoutVars>
          <dgm:chMax val="0"/>
          <dgm:bulletEnabled val="1"/>
        </dgm:presLayoutVars>
      </dgm:prSet>
      <dgm:spPr/>
    </dgm:pt>
    <dgm:pt modelId="{D79ECD74-FB02-47AF-A95B-72DE0F7EB71A}" type="pres">
      <dgm:prSet presAssocID="{1049BC0A-F7D4-4BA9-89E2-3E8C8BD26030}" presName="spacer" presStyleCnt="0"/>
      <dgm:spPr/>
    </dgm:pt>
    <dgm:pt modelId="{7CCBE2DC-6701-43AB-B446-16C50ECDD273}" type="pres">
      <dgm:prSet presAssocID="{98001664-0FD9-4E19-A470-CF106C89F945}" presName="parentText" presStyleLbl="node1" presStyleIdx="1" presStyleCnt="4">
        <dgm:presLayoutVars>
          <dgm:chMax val="0"/>
          <dgm:bulletEnabled val="1"/>
        </dgm:presLayoutVars>
      </dgm:prSet>
      <dgm:spPr/>
    </dgm:pt>
    <dgm:pt modelId="{6ABF686D-691A-476E-A461-F5A92B78E30B}" type="pres">
      <dgm:prSet presAssocID="{98001664-0FD9-4E19-A470-CF106C89F945}" presName="childText" presStyleLbl="revTx" presStyleIdx="0" presStyleCnt="3">
        <dgm:presLayoutVars>
          <dgm:bulletEnabled val="1"/>
        </dgm:presLayoutVars>
      </dgm:prSet>
      <dgm:spPr/>
    </dgm:pt>
    <dgm:pt modelId="{F6B28CB1-9320-4B0D-B213-8E7F303E1982}" type="pres">
      <dgm:prSet presAssocID="{CDCF619B-67D4-46F4-B54A-626AC6AAD94F}" presName="parentText" presStyleLbl="node1" presStyleIdx="2" presStyleCnt="4">
        <dgm:presLayoutVars>
          <dgm:chMax val="0"/>
          <dgm:bulletEnabled val="1"/>
        </dgm:presLayoutVars>
      </dgm:prSet>
      <dgm:spPr/>
    </dgm:pt>
    <dgm:pt modelId="{B5A1B685-6BA1-434F-B0E4-F3584A4B0824}" type="pres">
      <dgm:prSet presAssocID="{CDCF619B-67D4-46F4-B54A-626AC6AAD94F}" presName="childText" presStyleLbl="revTx" presStyleIdx="1" presStyleCnt="3">
        <dgm:presLayoutVars>
          <dgm:bulletEnabled val="1"/>
        </dgm:presLayoutVars>
      </dgm:prSet>
      <dgm:spPr/>
    </dgm:pt>
    <dgm:pt modelId="{EFBF30B0-29DC-4D25-8086-2B636B9B7BCB}" type="pres">
      <dgm:prSet presAssocID="{62E00586-F00E-4FEF-AFD9-130F796F96E3}" presName="parentText" presStyleLbl="node1" presStyleIdx="3" presStyleCnt="4">
        <dgm:presLayoutVars>
          <dgm:chMax val="0"/>
          <dgm:bulletEnabled val="1"/>
        </dgm:presLayoutVars>
      </dgm:prSet>
      <dgm:spPr/>
    </dgm:pt>
    <dgm:pt modelId="{F7D70A20-D54A-4CCE-B37F-23916B225D17}" type="pres">
      <dgm:prSet presAssocID="{62E00586-F00E-4FEF-AFD9-130F796F96E3}" presName="childText" presStyleLbl="revTx" presStyleIdx="2" presStyleCnt="3">
        <dgm:presLayoutVars>
          <dgm:bulletEnabled val="1"/>
        </dgm:presLayoutVars>
      </dgm:prSet>
      <dgm:spPr/>
    </dgm:pt>
  </dgm:ptLst>
  <dgm:cxnLst>
    <dgm:cxn modelId="{9931B307-889F-40B7-B34F-2935E115A337}" srcId="{62E00586-F00E-4FEF-AFD9-130F796F96E3}" destId="{91F07BAC-1A6B-4399-9BFC-D9670116C0DF}" srcOrd="1" destOrd="0" parTransId="{723402F3-BA7D-4A49-B7A8-10222C2E9CCB}" sibTransId="{E8BDEA4B-330B-4B4F-A514-0D8BF0D8CB32}"/>
    <dgm:cxn modelId="{AAFBCD0F-BD77-492C-81DB-CC12CAE5CD46}" srcId="{98001664-0FD9-4E19-A470-CF106C89F945}" destId="{CB978964-1638-4599-95B5-697EF8BC69F0}" srcOrd="1" destOrd="0" parTransId="{3FB12806-ED0D-4024-8FC0-16E76A2C7CDA}" sibTransId="{D9A0F483-E1DF-4AC5-9015-D2BD1651567B}"/>
    <dgm:cxn modelId="{4434231B-0207-4BF3-A68C-CB1FD970A20D}" type="presOf" srcId="{CDCF619B-67D4-46F4-B54A-626AC6AAD94F}" destId="{F6B28CB1-9320-4B0D-B213-8E7F303E1982}" srcOrd="0" destOrd="0" presId="urn:microsoft.com/office/officeart/2005/8/layout/vList2"/>
    <dgm:cxn modelId="{3352A51B-5433-43AE-9FA8-57353EF34DBA}" type="presOf" srcId="{62E00586-F00E-4FEF-AFD9-130F796F96E3}" destId="{EFBF30B0-29DC-4D25-8086-2B636B9B7BCB}" srcOrd="0" destOrd="0" presId="urn:microsoft.com/office/officeart/2005/8/layout/vList2"/>
    <dgm:cxn modelId="{2B6C0423-3379-4F09-8A76-2518BB41B6D1}" srcId="{98001664-0FD9-4E19-A470-CF106C89F945}" destId="{FA6AF394-FD21-4E25-BB39-38EEF1A09817}" srcOrd="0" destOrd="0" parTransId="{4B6381BC-EAA3-4B41-8726-B6A2685A3C1C}" sibTransId="{6E4C79DE-7A93-4A68-910B-ACB0E7123099}"/>
    <dgm:cxn modelId="{ACE42428-E99B-43BE-9215-DB2B80E19E5C}" srcId="{CDCF619B-67D4-46F4-B54A-626AC6AAD94F}" destId="{0D32309F-656E-469B-981A-5FDEBD41C170}" srcOrd="0" destOrd="0" parTransId="{C5E08D71-634B-4B38-A5EB-E669790AE2B4}" sibTransId="{B2163E46-483F-4049-B1EA-4BF62B415D73}"/>
    <dgm:cxn modelId="{86D8582A-66E2-4BCA-AFCB-23922EBB2632}" srcId="{E7A683F6-18F4-4496-8786-D5928A814653}" destId="{98001664-0FD9-4E19-A470-CF106C89F945}" srcOrd="1" destOrd="0" parTransId="{A7A49D81-3B89-43DA-8BE5-E8C1244B8468}" sibTransId="{05230896-C8CF-4EAC-9946-E5C537D1C197}"/>
    <dgm:cxn modelId="{101F2468-B4FA-489A-8596-B174C487737D}" type="presOf" srcId="{0D32309F-656E-469B-981A-5FDEBD41C170}" destId="{B5A1B685-6BA1-434F-B0E4-F3584A4B0824}" srcOrd="0" destOrd="0" presId="urn:microsoft.com/office/officeart/2005/8/layout/vList2"/>
    <dgm:cxn modelId="{9597F175-E74E-4F35-8CAB-D583AD9248EC}" type="presOf" srcId="{827DCCE7-5457-49B5-A4CA-4CB6007AABB4}" destId="{F7D70A20-D54A-4CCE-B37F-23916B225D17}" srcOrd="0" destOrd="0" presId="urn:microsoft.com/office/officeart/2005/8/layout/vList2"/>
    <dgm:cxn modelId="{D8B78859-5991-4EDA-BF37-1FBD5DBD4535}" type="presOf" srcId="{98001664-0FD9-4E19-A470-CF106C89F945}" destId="{7CCBE2DC-6701-43AB-B446-16C50ECDD273}" srcOrd="0" destOrd="0" presId="urn:microsoft.com/office/officeart/2005/8/layout/vList2"/>
    <dgm:cxn modelId="{3D3B077C-3DCE-480E-A19E-52C945ADD8FD}" type="presOf" srcId="{A81B4A50-A829-48DF-AAA0-E67A4E78AF4A}" destId="{B5A1B685-6BA1-434F-B0E4-F3584A4B0824}" srcOrd="0" destOrd="2" presId="urn:microsoft.com/office/officeart/2005/8/layout/vList2"/>
    <dgm:cxn modelId="{555DCC7C-6184-45B0-AD83-40B494763D3B}" type="presOf" srcId="{CB978964-1638-4599-95B5-697EF8BC69F0}" destId="{6ABF686D-691A-476E-A461-F5A92B78E30B}" srcOrd="0" destOrd="1" presId="urn:microsoft.com/office/officeart/2005/8/layout/vList2"/>
    <dgm:cxn modelId="{8481A07E-1492-4D82-8936-22A077EC03DE}" type="presOf" srcId="{E7A683F6-18F4-4496-8786-D5928A814653}" destId="{10472C81-D50C-4728-9638-94F4210B9B88}" srcOrd="0" destOrd="0" presId="urn:microsoft.com/office/officeart/2005/8/layout/vList2"/>
    <dgm:cxn modelId="{68182D84-285D-4678-AF16-1191358D259A}" type="presOf" srcId="{BDFEA816-AA1E-48C6-B9D0-125EA02FE91E}" destId="{765C29D9-89AB-41F1-ADA0-1341A74DCEF7}" srcOrd="0" destOrd="0" presId="urn:microsoft.com/office/officeart/2005/8/layout/vList2"/>
    <dgm:cxn modelId="{4ABE2289-0FB8-496C-899B-0D3F2FFBFF5B}" srcId="{E7A683F6-18F4-4496-8786-D5928A814653}" destId="{CDCF619B-67D4-46F4-B54A-626AC6AAD94F}" srcOrd="2" destOrd="0" parTransId="{1415303E-95EF-4760-AC74-AA0A5D32AD3B}" sibTransId="{27E7B7D4-890F-47B9-9DBC-8F27FC59D01D}"/>
    <dgm:cxn modelId="{9D9E9A8E-7FBC-4EBF-B1A6-D091CBB24114}" srcId="{62E00586-F00E-4FEF-AFD9-130F796F96E3}" destId="{827DCCE7-5457-49B5-A4CA-4CB6007AABB4}" srcOrd="0" destOrd="0" parTransId="{390FB52C-E02C-4BE7-A508-F6E4B7033094}" sibTransId="{57ACA900-CB06-4683-A42B-4A0D4E7AF310}"/>
    <dgm:cxn modelId="{8E895690-31F2-4AA9-9333-C46C3EDC5C77}" type="presOf" srcId="{91F07BAC-1A6B-4399-9BFC-D9670116C0DF}" destId="{F7D70A20-D54A-4CCE-B37F-23916B225D17}" srcOrd="0" destOrd="1" presId="urn:microsoft.com/office/officeart/2005/8/layout/vList2"/>
    <dgm:cxn modelId="{64657C97-576C-4099-8BD5-D39A27FCB7AD}" srcId="{CDCF619B-67D4-46F4-B54A-626AC6AAD94F}" destId="{A81B4A50-A829-48DF-AAA0-E67A4E78AF4A}" srcOrd="2" destOrd="0" parTransId="{CE8C60A9-E58B-4DF3-B724-DCE6DB2A961A}" sibTransId="{3E441E24-5A14-46F6-972C-947F12A36102}"/>
    <dgm:cxn modelId="{F4B0D59F-875A-478E-9C07-5728D8A08DBB}" type="presOf" srcId="{D35F11D7-F74A-4795-82E9-57C15EDE1EA8}" destId="{B5A1B685-6BA1-434F-B0E4-F3584A4B0824}" srcOrd="0" destOrd="1" presId="urn:microsoft.com/office/officeart/2005/8/layout/vList2"/>
    <dgm:cxn modelId="{2D1075A3-E688-4D38-8E52-261E710F170D}" srcId="{E7A683F6-18F4-4496-8786-D5928A814653}" destId="{BDFEA816-AA1E-48C6-B9D0-125EA02FE91E}" srcOrd="0" destOrd="0" parTransId="{138054A5-4C99-405B-8061-0955248684AA}" sibTransId="{1049BC0A-F7D4-4BA9-89E2-3E8C8BD26030}"/>
    <dgm:cxn modelId="{B7CA31B0-1B4F-4642-9863-9B8F5B5B397A}" type="presOf" srcId="{FA6AF394-FD21-4E25-BB39-38EEF1A09817}" destId="{6ABF686D-691A-476E-A461-F5A92B78E30B}" srcOrd="0" destOrd="0" presId="urn:microsoft.com/office/officeart/2005/8/layout/vList2"/>
    <dgm:cxn modelId="{AAAF90EB-897D-45C5-A12B-1DEB91F6169E}" srcId="{E7A683F6-18F4-4496-8786-D5928A814653}" destId="{62E00586-F00E-4FEF-AFD9-130F796F96E3}" srcOrd="3" destOrd="0" parTransId="{D228F177-69A6-489B-B88B-E8C1A01806CE}" sibTransId="{D6B5F391-0806-47A5-882D-1BEF738A58ED}"/>
    <dgm:cxn modelId="{9E39EFED-C568-48A0-854B-D8C85AC4073B}" srcId="{CDCF619B-67D4-46F4-B54A-626AC6AAD94F}" destId="{D35F11D7-F74A-4795-82E9-57C15EDE1EA8}" srcOrd="1" destOrd="0" parTransId="{3A4BB841-275A-4FF1-815D-99D1F71B0313}" sibTransId="{0EA1E908-0F3A-4845-9228-BC6E12DA2593}"/>
    <dgm:cxn modelId="{26A5411B-9C8B-4707-8290-994B3497DDB9}" type="presParOf" srcId="{10472C81-D50C-4728-9638-94F4210B9B88}" destId="{765C29D9-89AB-41F1-ADA0-1341A74DCEF7}" srcOrd="0" destOrd="0" presId="urn:microsoft.com/office/officeart/2005/8/layout/vList2"/>
    <dgm:cxn modelId="{7EDA7610-533C-49FD-92EE-E8A938F6B9C1}" type="presParOf" srcId="{10472C81-D50C-4728-9638-94F4210B9B88}" destId="{D79ECD74-FB02-47AF-A95B-72DE0F7EB71A}" srcOrd="1" destOrd="0" presId="urn:microsoft.com/office/officeart/2005/8/layout/vList2"/>
    <dgm:cxn modelId="{BEBD8C9C-065D-43F4-83E1-F5796DA12F11}" type="presParOf" srcId="{10472C81-D50C-4728-9638-94F4210B9B88}" destId="{7CCBE2DC-6701-43AB-B446-16C50ECDD273}" srcOrd="2" destOrd="0" presId="urn:microsoft.com/office/officeart/2005/8/layout/vList2"/>
    <dgm:cxn modelId="{41D9DBF6-114C-455C-A802-8213458D5B49}" type="presParOf" srcId="{10472C81-D50C-4728-9638-94F4210B9B88}" destId="{6ABF686D-691A-476E-A461-F5A92B78E30B}" srcOrd="3" destOrd="0" presId="urn:microsoft.com/office/officeart/2005/8/layout/vList2"/>
    <dgm:cxn modelId="{C330E927-0EED-4BD3-8D8C-E82F343964E4}" type="presParOf" srcId="{10472C81-D50C-4728-9638-94F4210B9B88}" destId="{F6B28CB1-9320-4B0D-B213-8E7F303E1982}" srcOrd="4" destOrd="0" presId="urn:microsoft.com/office/officeart/2005/8/layout/vList2"/>
    <dgm:cxn modelId="{4E81C0D7-4E96-4F40-8754-50D7BA70293C}" type="presParOf" srcId="{10472C81-D50C-4728-9638-94F4210B9B88}" destId="{B5A1B685-6BA1-434F-B0E4-F3584A4B0824}" srcOrd="5" destOrd="0" presId="urn:microsoft.com/office/officeart/2005/8/layout/vList2"/>
    <dgm:cxn modelId="{62551F43-F7BA-4D6E-A611-D72DD7BDA6F7}" type="presParOf" srcId="{10472C81-D50C-4728-9638-94F4210B9B88}" destId="{EFBF30B0-29DC-4D25-8086-2B636B9B7BCB}" srcOrd="6" destOrd="0" presId="urn:microsoft.com/office/officeart/2005/8/layout/vList2"/>
    <dgm:cxn modelId="{F5EFDB38-B38D-488A-AF06-CC7A2A90E4D9}" type="presParOf" srcId="{10472C81-D50C-4728-9638-94F4210B9B88}" destId="{F7D70A20-D54A-4CCE-B37F-23916B225D17}"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8060804-4AD1-4D1C-841D-3264000B820F}"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BCB2834C-B82C-409C-AC31-F6594A65B33E}">
      <dgm:prSet/>
      <dgm:spPr/>
      <dgm:t>
        <a:bodyPr/>
        <a:lstStyle/>
        <a:p>
          <a:r>
            <a:rPr lang="fi-FI" dirty="0"/>
            <a:t>Ylin päätäntävalta kassan asioissa on kassankokouksella, johon jokaisella kassan vakuutetulla on oikeus osallistua. </a:t>
          </a:r>
          <a:endParaRPr lang="en-US" dirty="0"/>
        </a:p>
      </dgm:t>
    </dgm:pt>
    <dgm:pt modelId="{35B7FA3D-D085-4E2F-837A-324D36D72447}" type="parTrans" cxnId="{4F10770A-3797-402E-9F5B-C74028101829}">
      <dgm:prSet/>
      <dgm:spPr/>
      <dgm:t>
        <a:bodyPr/>
        <a:lstStyle/>
        <a:p>
          <a:endParaRPr lang="en-US"/>
        </a:p>
      </dgm:t>
    </dgm:pt>
    <dgm:pt modelId="{01B9CAB5-A859-4AE7-8083-575A74C92568}" type="sibTrans" cxnId="{4F10770A-3797-402E-9F5B-C74028101829}">
      <dgm:prSet/>
      <dgm:spPr/>
      <dgm:t>
        <a:bodyPr/>
        <a:lstStyle/>
        <a:p>
          <a:endParaRPr lang="en-US"/>
        </a:p>
      </dgm:t>
    </dgm:pt>
    <dgm:pt modelId="{C05CD5E7-61B4-4821-A1CE-94467B2F1889}">
      <dgm:prSet/>
      <dgm:spPr/>
      <dgm:t>
        <a:bodyPr/>
        <a:lstStyle/>
        <a:p>
          <a:r>
            <a:rPr lang="fi-FI"/>
            <a:t>Sääntömääräiset kassankokoukset pidetään kaksi kertaa vuodessa (huhtikuu ja marraskuu)</a:t>
          </a:r>
          <a:endParaRPr lang="en-US"/>
        </a:p>
      </dgm:t>
    </dgm:pt>
    <dgm:pt modelId="{53442CB8-8668-4107-8173-E9CDFE0C98C6}" type="parTrans" cxnId="{9B680ECA-9821-4D4C-8260-D2091B1CE639}">
      <dgm:prSet/>
      <dgm:spPr/>
      <dgm:t>
        <a:bodyPr/>
        <a:lstStyle/>
        <a:p>
          <a:endParaRPr lang="en-US"/>
        </a:p>
      </dgm:t>
    </dgm:pt>
    <dgm:pt modelId="{6A78E383-73ED-4744-A01A-70816ED9E302}" type="sibTrans" cxnId="{9B680ECA-9821-4D4C-8260-D2091B1CE639}">
      <dgm:prSet/>
      <dgm:spPr/>
      <dgm:t>
        <a:bodyPr/>
        <a:lstStyle/>
        <a:p>
          <a:endParaRPr lang="en-US"/>
        </a:p>
      </dgm:t>
    </dgm:pt>
    <dgm:pt modelId="{EF8D6183-577C-48DE-907F-E562CA500B09}">
      <dgm:prSet/>
      <dgm:spPr/>
      <dgm:t>
        <a:bodyPr/>
        <a:lstStyle/>
        <a:p>
          <a:r>
            <a:rPr lang="fi-FI"/>
            <a:t>Huhtikuussa tilinpäätöskokous </a:t>
          </a:r>
          <a:endParaRPr lang="en-US"/>
        </a:p>
      </dgm:t>
    </dgm:pt>
    <dgm:pt modelId="{BFCCE444-95CB-4F37-B5E0-90F59BE4CB61}" type="parTrans" cxnId="{49F1C9B1-75A0-4C7B-84CF-CCE761B4CD3A}">
      <dgm:prSet/>
      <dgm:spPr/>
      <dgm:t>
        <a:bodyPr/>
        <a:lstStyle/>
        <a:p>
          <a:endParaRPr lang="en-US"/>
        </a:p>
      </dgm:t>
    </dgm:pt>
    <dgm:pt modelId="{9E5EF3AB-53B0-4C3E-AC40-796E0F824F2B}" type="sibTrans" cxnId="{49F1C9B1-75A0-4C7B-84CF-CCE761B4CD3A}">
      <dgm:prSet/>
      <dgm:spPr/>
      <dgm:t>
        <a:bodyPr/>
        <a:lstStyle/>
        <a:p>
          <a:endParaRPr lang="en-US"/>
        </a:p>
      </dgm:t>
    </dgm:pt>
    <dgm:pt modelId="{635B4CF8-9225-4633-888F-3766C7E4681B}">
      <dgm:prSet/>
      <dgm:spPr/>
      <dgm:t>
        <a:bodyPr/>
        <a:lstStyle/>
        <a:p>
          <a:r>
            <a:rPr lang="fi-FI"/>
            <a:t>Marraskuussa hallituksen jäsenten vaali</a:t>
          </a:r>
          <a:endParaRPr lang="en-US"/>
        </a:p>
      </dgm:t>
    </dgm:pt>
    <dgm:pt modelId="{511C4C22-2949-40D5-AAC8-CDBBE364E442}" type="parTrans" cxnId="{3A779987-9F24-40AB-9670-57D6A2BA70D6}">
      <dgm:prSet/>
      <dgm:spPr/>
      <dgm:t>
        <a:bodyPr/>
        <a:lstStyle/>
        <a:p>
          <a:endParaRPr lang="en-US"/>
        </a:p>
      </dgm:t>
    </dgm:pt>
    <dgm:pt modelId="{14E80151-ACD4-4F80-8860-5A3313AD141C}" type="sibTrans" cxnId="{3A779987-9F24-40AB-9670-57D6A2BA70D6}">
      <dgm:prSet/>
      <dgm:spPr/>
      <dgm:t>
        <a:bodyPr/>
        <a:lstStyle/>
        <a:p>
          <a:endParaRPr lang="en-US"/>
        </a:p>
      </dgm:t>
    </dgm:pt>
    <dgm:pt modelId="{86817626-0B12-4DEF-B95A-B9C955135F41}">
      <dgm:prSet/>
      <dgm:spPr/>
      <dgm:t>
        <a:bodyPr/>
        <a:lstStyle/>
        <a:p>
          <a:r>
            <a:rPr lang="fi-FI"/>
            <a:t>Hallituksen esittämät sääntömuutokset päätetään kassankokouksessa</a:t>
          </a:r>
          <a:endParaRPr lang="en-US"/>
        </a:p>
      </dgm:t>
    </dgm:pt>
    <dgm:pt modelId="{71CB901E-9B23-431D-A845-FF91583A6867}" type="parTrans" cxnId="{F664CA7C-4F6C-4BC6-A3F6-B9670FC54419}">
      <dgm:prSet/>
      <dgm:spPr/>
      <dgm:t>
        <a:bodyPr/>
        <a:lstStyle/>
        <a:p>
          <a:endParaRPr lang="en-US"/>
        </a:p>
      </dgm:t>
    </dgm:pt>
    <dgm:pt modelId="{9910717F-3017-4421-815A-E0AB2847C52D}" type="sibTrans" cxnId="{F664CA7C-4F6C-4BC6-A3F6-B9670FC54419}">
      <dgm:prSet/>
      <dgm:spPr/>
      <dgm:t>
        <a:bodyPr/>
        <a:lstStyle/>
        <a:p>
          <a:endParaRPr lang="en-US"/>
        </a:p>
      </dgm:t>
    </dgm:pt>
    <dgm:pt modelId="{33EB98C0-34B1-4FDA-9E93-911340ADCD71}" type="pres">
      <dgm:prSet presAssocID="{38060804-4AD1-4D1C-841D-3264000B820F}" presName="linear" presStyleCnt="0">
        <dgm:presLayoutVars>
          <dgm:animLvl val="lvl"/>
          <dgm:resizeHandles val="exact"/>
        </dgm:presLayoutVars>
      </dgm:prSet>
      <dgm:spPr/>
    </dgm:pt>
    <dgm:pt modelId="{31DEC67E-455A-4091-96D3-25DF67D56C62}" type="pres">
      <dgm:prSet presAssocID="{BCB2834C-B82C-409C-AC31-F6594A65B33E}" presName="parentText" presStyleLbl="node1" presStyleIdx="0" presStyleCnt="2">
        <dgm:presLayoutVars>
          <dgm:chMax val="0"/>
          <dgm:bulletEnabled val="1"/>
        </dgm:presLayoutVars>
      </dgm:prSet>
      <dgm:spPr/>
    </dgm:pt>
    <dgm:pt modelId="{349C7FB1-481C-4697-A711-23C43C3CBCE7}" type="pres">
      <dgm:prSet presAssocID="{01B9CAB5-A859-4AE7-8083-575A74C92568}" presName="spacer" presStyleCnt="0"/>
      <dgm:spPr/>
    </dgm:pt>
    <dgm:pt modelId="{157756D1-151A-45FE-BF1F-115E2C76CAC5}" type="pres">
      <dgm:prSet presAssocID="{C05CD5E7-61B4-4821-A1CE-94467B2F1889}" presName="parentText" presStyleLbl="node1" presStyleIdx="1" presStyleCnt="2">
        <dgm:presLayoutVars>
          <dgm:chMax val="0"/>
          <dgm:bulletEnabled val="1"/>
        </dgm:presLayoutVars>
      </dgm:prSet>
      <dgm:spPr/>
    </dgm:pt>
    <dgm:pt modelId="{AD42D079-FAE1-4821-B2D6-A81CAB93C8AD}" type="pres">
      <dgm:prSet presAssocID="{C05CD5E7-61B4-4821-A1CE-94467B2F1889}" presName="childText" presStyleLbl="revTx" presStyleIdx="0" presStyleCnt="1">
        <dgm:presLayoutVars>
          <dgm:bulletEnabled val="1"/>
        </dgm:presLayoutVars>
      </dgm:prSet>
      <dgm:spPr/>
    </dgm:pt>
  </dgm:ptLst>
  <dgm:cxnLst>
    <dgm:cxn modelId="{4F10770A-3797-402E-9F5B-C74028101829}" srcId="{38060804-4AD1-4D1C-841D-3264000B820F}" destId="{BCB2834C-B82C-409C-AC31-F6594A65B33E}" srcOrd="0" destOrd="0" parTransId="{35B7FA3D-D085-4E2F-837A-324D36D72447}" sibTransId="{01B9CAB5-A859-4AE7-8083-575A74C92568}"/>
    <dgm:cxn modelId="{F664CA7C-4F6C-4BC6-A3F6-B9670FC54419}" srcId="{C05CD5E7-61B4-4821-A1CE-94467B2F1889}" destId="{86817626-0B12-4DEF-B95A-B9C955135F41}" srcOrd="2" destOrd="0" parTransId="{71CB901E-9B23-431D-A845-FF91583A6867}" sibTransId="{9910717F-3017-4421-815A-E0AB2847C52D}"/>
    <dgm:cxn modelId="{3A779987-9F24-40AB-9670-57D6A2BA70D6}" srcId="{C05CD5E7-61B4-4821-A1CE-94467B2F1889}" destId="{635B4CF8-9225-4633-888F-3766C7E4681B}" srcOrd="1" destOrd="0" parTransId="{511C4C22-2949-40D5-AAC8-CDBBE364E442}" sibTransId="{14E80151-ACD4-4F80-8860-5A3313AD141C}"/>
    <dgm:cxn modelId="{7FF590A5-3D14-4007-B7E6-4C3278FF9A2A}" type="presOf" srcId="{86817626-0B12-4DEF-B95A-B9C955135F41}" destId="{AD42D079-FAE1-4821-B2D6-A81CAB93C8AD}" srcOrd="0" destOrd="2" presId="urn:microsoft.com/office/officeart/2005/8/layout/vList2"/>
    <dgm:cxn modelId="{49F1C9B1-75A0-4C7B-84CF-CCE761B4CD3A}" srcId="{C05CD5E7-61B4-4821-A1CE-94467B2F1889}" destId="{EF8D6183-577C-48DE-907F-E562CA500B09}" srcOrd="0" destOrd="0" parTransId="{BFCCE444-95CB-4F37-B5E0-90F59BE4CB61}" sibTransId="{9E5EF3AB-53B0-4C3E-AC40-796E0F824F2B}"/>
    <dgm:cxn modelId="{6700E9C6-B250-4F61-8D4F-875C65F3C7DD}" type="presOf" srcId="{C05CD5E7-61B4-4821-A1CE-94467B2F1889}" destId="{157756D1-151A-45FE-BF1F-115E2C76CAC5}" srcOrd="0" destOrd="0" presId="urn:microsoft.com/office/officeart/2005/8/layout/vList2"/>
    <dgm:cxn modelId="{AA5C47C9-D023-4BE1-8DD0-AFACF273435C}" type="presOf" srcId="{635B4CF8-9225-4633-888F-3766C7E4681B}" destId="{AD42D079-FAE1-4821-B2D6-A81CAB93C8AD}" srcOrd="0" destOrd="1" presId="urn:microsoft.com/office/officeart/2005/8/layout/vList2"/>
    <dgm:cxn modelId="{9B680ECA-9821-4D4C-8260-D2091B1CE639}" srcId="{38060804-4AD1-4D1C-841D-3264000B820F}" destId="{C05CD5E7-61B4-4821-A1CE-94467B2F1889}" srcOrd="1" destOrd="0" parTransId="{53442CB8-8668-4107-8173-E9CDFE0C98C6}" sibTransId="{6A78E383-73ED-4744-A01A-70816ED9E302}"/>
    <dgm:cxn modelId="{CF338AE7-BE0B-4EB7-B086-715234DB6873}" type="presOf" srcId="{BCB2834C-B82C-409C-AC31-F6594A65B33E}" destId="{31DEC67E-455A-4091-96D3-25DF67D56C62}" srcOrd="0" destOrd="0" presId="urn:microsoft.com/office/officeart/2005/8/layout/vList2"/>
    <dgm:cxn modelId="{EC4B78F0-3670-44AD-A131-7B7B73BC80E5}" type="presOf" srcId="{38060804-4AD1-4D1C-841D-3264000B820F}" destId="{33EB98C0-34B1-4FDA-9E93-911340ADCD71}" srcOrd="0" destOrd="0" presId="urn:microsoft.com/office/officeart/2005/8/layout/vList2"/>
    <dgm:cxn modelId="{8E77A1F9-D0DE-409A-A5EA-F118F4CC0E7D}" type="presOf" srcId="{EF8D6183-577C-48DE-907F-E562CA500B09}" destId="{AD42D079-FAE1-4821-B2D6-A81CAB93C8AD}" srcOrd="0" destOrd="0" presId="urn:microsoft.com/office/officeart/2005/8/layout/vList2"/>
    <dgm:cxn modelId="{51AEE653-4DE5-4F59-A226-F3E504E2B231}" type="presParOf" srcId="{33EB98C0-34B1-4FDA-9E93-911340ADCD71}" destId="{31DEC67E-455A-4091-96D3-25DF67D56C62}" srcOrd="0" destOrd="0" presId="urn:microsoft.com/office/officeart/2005/8/layout/vList2"/>
    <dgm:cxn modelId="{B3811648-3339-4433-AF20-5151DAD64826}" type="presParOf" srcId="{33EB98C0-34B1-4FDA-9E93-911340ADCD71}" destId="{349C7FB1-481C-4697-A711-23C43C3CBCE7}" srcOrd="1" destOrd="0" presId="urn:microsoft.com/office/officeart/2005/8/layout/vList2"/>
    <dgm:cxn modelId="{D8A30C9B-7F25-41D3-AF0A-316B80E6FA26}" type="presParOf" srcId="{33EB98C0-34B1-4FDA-9E93-911340ADCD71}" destId="{157756D1-151A-45FE-BF1F-115E2C76CAC5}" srcOrd="2" destOrd="0" presId="urn:microsoft.com/office/officeart/2005/8/layout/vList2"/>
    <dgm:cxn modelId="{3E69FEB6-B139-46BE-907B-DB6611D5F6B3}" type="presParOf" srcId="{33EB98C0-34B1-4FDA-9E93-911340ADCD71}" destId="{AD42D079-FAE1-4821-B2D6-A81CAB93C8AD}"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ACBBD14-64C0-4934-ACF8-567D01CD6FBF}"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F5FBC047-05B0-40B6-A494-04BABCB1D1B9}">
      <dgm:prSet/>
      <dgm:spPr/>
      <dgm:t>
        <a:bodyPr/>
        <a:lstStyle/>
        <a:p>
          <a:r>
            <a:rPr lang="fi-FI"/>
            <a:t>Kelan etuudet</a:t>
          </a:r>
          <a:endParaRPr lang="en-US"/>
        </a:p>
      </dgm:t>
    </dgm:pt>
    <dgm:pt modelId="{21F80578-2735-4E0E-A82D-CE58CC4460D8}" type="parTrans" cxnId="{E6F48B3C-A8C7-48B2-B8AA-8AE50C5388B7}">
      <dgm:prSet/>
      <dgm:spPr/>
      <dgm:t>
        <a:bodyPr/>
        <a:lstStyle/>
        <a:p>
          <a:endParaRPr lang="en-US"/>
        </a:p>
      </dgm:t>
    </dgm:pt>
    <dgm:pt modelId="{81D4E6CB-1C1D-4314-8E81-6B0F35CEE419}" type="sibTrans" cxnId="{E6F48B3C-A8C7-48B2-B8AA-8AE50C5388B7}">
      <dgm:prSet/>
      <dgm:spPr/>
      <dgm:t>
        <a:bodyPr/>
        <a:lstStyle/>
        <a:p>
          <a:endParaRPr lang="en-US"/>
        </a:p>
      </dgm:t>
    </dgm:pt>
    <dgm:pt modelId="{6F3F6D8B-0063-48AE-8D48-A86E63A77740}">
      <dgm:prSet/>
      <dgm:spPr/>
      <dgm:t>
        <a:bodyPr/>
        <a:lstStyle/>
        <a:p>
          <a:r>
            <a:rPr lang="fi-FI" dirty="0"/>
            <a:t>Sairaanhoidon korvaukset:</a:t>
          </a:r>
          <a:endParaRPr lang="en-US" dirty="0"/>
        </a:p>
      </dgm:t>
    </dgm:pt>
    <dgm:pt modelId="{EC8C8537-636F-45E7-90B6-518A419077AF}" type="parTrans" cxnId="{D2212C47-D091-4571-943A-C3251541CD12}">
      <dgm:prSet/>
      <dgm:spPr/>
      <dgm:t>
        <a:bodyPr/>
        <a:lstStyle/>
        <a:p>
          <a:endParaRPr lang="en-US"/>
        </a:p>
      </dgm:t>
    </dgm:pt>
    <dgm:pt modelId="{47ED8C39-1AE4-4EF6-BC75-F52F30A3CF54}" type="sibTrans" cxnId="{D2212C47-D091-4571-943A-C3251541CD12}">
      <dgm:prSet/>
      <dgm:spPr/>
      <dgm:t>
        <a:bodyPr/>
        <a:lstStyle/>
        <a:p>
          <a:endParaRPr lang="en-US"/>
        </a:p>
      </dgm:t>
    </dgm:pt>
    <dgm:pt modelId="{29F8A9E0-D85C-4211-AC20-67631DC75D1A}">
      <dgm:prSet/>
      <dgm:spPr/>
      <dgm:t>
        <a:bodyPr/>
        <a:lstStyle/>
        <a:p>
          <a:r>
            <a:rPr lang="fi-FI" dirty="0"/>
            <a:t>Lääkekorvaukset </a:t>
          </a:r>
          <a:endParaRPr lang="en-US" dirty="0"/>
        </a:p>
      </dgm:t>
    </dgm:pt>
    <dgm:pt modelId="{F12B7D06-478C-4458-AF2E-65F00007E3F8}" type="parTrans" cxnId="{C6A23025-9CC8-47DA-9448-1979DE885406}">
      <dgm:prSet/>
      <dgm:spPr/>
      <dgm:t>
        <a:bodyPr/>
        <a:lstStyle/>
        <a:p>
          <a:endParaRPr lang="en-US"/>
        </a:p>
      </dgm:t>
    </dgm:pt>
    <dgm:pt modelId="{5CEC3459-D847-4AA0-89E8-1C37E2DFF88E}" type="sibTrans" cxnId="{C6A23025-9CC8-47DA-9448-1979DE885406}">
      <dgm:prSet/>
      <dgm:spPr/>
      <dgm:t>
        <a:bodyPr/>
        <a:lstStyle/>
        <a:p>
          <a:endParaRPr lang="en-US"/>
        </a:p>
      </dgm:t>
    </dgm:pt>
    <dgm:pt modelId="{70EFAE6A-9C41-4CE8-9F62-7CB2B93341D8}">
      <dgm:prSet/>
      <dgm:spPr/>
      <dgm:t>
        <a:bodyPr/>
        <a:lstStyle/>
        <a:p>
          <a:r>
            <a:rPr lang="fi-FI"/>
            <a:t>Sairauspäivärahat</a:t>
          </a:r>
          <a:endParaRPr lang="en-US"/>
        </a:p>
      </dgm:t>
    </dgm:pt>
    <dgm:pt modelId="{7DE9634B-E6A2-4CFE-8EA4-09DC711EC303}" type="parTrans" cxnId="{15617268-13EA-40E0-AB05-77D82A1259BB}">
      <dgm:prSet/>
      <dgm:spPr/>
      <dgm:t>
        <a:bodyPr/>
        <a:lstStyle/>
        <a:p>
          <a:endParaRPr lang="en-US"/>
        </a:p>
      </dgm:t>
    </dgm:pt>
    <dgm:pt modelId="{645A131A-68D4-4F1B-BBF0-33594CDBEDE9}" type="sibTrans" cxnId="{15617268-13EA-40E0-AB05-77D82A1259BB}">
      <dgm:prSet/>
      <dgm:spPr/>
      <dgm:t>
        <a:bodyPr/>
        <a:lstStyle/>
        <a:p>
          <a:endParaRPr lang="en-US"/>
        </a:p>
      </dgm:t>
    </dgm:pt>
    <dgm:pt modelId="{00DA6623-68B1-4144-9EAB-0AACC8626F09}">
      <dgm:prSet/>
      <dgm:spPr/>
      <dgm:t>
        <a:bodyPr/>
        <a:lstStyle/>
        <a:p>
          <a:r>
            <a:rPr lang="fi-FI"/>
            <a:t>Erityishoitoraha</a:t>
          </a:r>
          <a:endParaRPr lang="en-US"/>
        </a:p>
      </dgm:t>
    </dgm:pt>
    <dgm:pt modelId="{744684C2-F4D7-4376-B8CF-8C19A2DF6BCC}" type="parTrans" cxnId="{B95F151B-8B18-4E7E-8E91-985AB210F3C7}">
      <dgm:prSet/>
      <dgm:spPr/>
      <dgm:t>
        <a:bodyPr/>
        <a:lstStyle/>
        <a:p>
          <a:endParaRPr lang="en-US"/>
        </a:p>
      </dgm:t>
    </dgm:pt>
    <dgm:pt modelId="{BF39C606-4622-4CD5-9139-331F82EFC8AA}" type="sibTrans" cxnId="{B95F151B-8B18-4E7E-8E91-985AB210F3C7}">
      <dgm:prSet/>
      <dgm:spPr/>
      <dgm:t>
        <a:bodyPr/>
        <a:lstStyle/>
        <a:p>
          <a:endParaRPr lang="en-US"/>
        </a:p>
      </dgm:t>
    </dgm:pt>
    <dgm:pt modelId="{075D60BC-AA07-4E8C-9F6A-803A5535CCE5}">
      <dgm:prSet/>
      <dgm:spPr/>
      <dgm:t>
        <a:bodyPr/>
        <a:lstStyle/>
        <a:p>
          <a:r>
            <a:rPr lang="fi-FI"/>
            <a:t>Vanhempainpäivärahat</a:t>
          </a:r>
          <a:endParaRPr lang="en-US"/>
        </a:p>
      </dgm:t>
    </dgm:pt>
    <dgm:pt modelId="{5802A366-3E54-4214-B357-0694DC751CD1}" type="parTrans" cxnId="{AE4672E4-746A-43C4-AA5A-65F7F4082C80}">
      <dgm:prSet/>
      <dgm:spPr/>
      <dgm:t>
        <a:bodyPr/>
        <a:lstStyle/>
        <a:p>
          <a:endParaRPr lang="en-US"/>
        </a:p>
      </dgm:t>
    </dgm:pt>
    <dgm:pt modelId="{AC53BC16-14F2-485D-B42C-444B480D5D4C}" type="sibTrans" cxnId="{AE4672E4-746A-43C4-AA5A-65F7F4082C80}">
      <dgm:prSet/>
      <dgm:spPr/>
      <dgm:t>
        <a:bodyPr/>
        <a:lstStyle/>
        <a:p>
          <a:endParaRPr lang="en-US"/>
        </a:p>
      </dgm:t>
    </dgm:pt>
    <dgm:pt modelId="{4FA64E5C-8ADA-450B-91EA-6C1D8A18E65A}">
      <dgm:prSet/>
      <dgm:spPr/>
      <dgm:t>
        <a:bodyPr/>
        <a:lstStyle/>
        <a:p>
          <a:r>
            <a:rPr lang="fi-FI"/>
            <a:t>Kela vastaa jäsenten muiden kuin yllä mainittujen etuuksien käsittelystä</a:t>
          </a:r>
          <a:endParaRPr lang="en-US"/>
        </a:p>
      </dgm:t>
    </dgm:pt>
    <dgm:pt modelId="{F876FA5B-403B-4B61-BC6A-E191B56A1988}" type="parTrans" cxnId="{32CC27C0-55C9-4720-98E8-C7263AFCAA55}">
      <dgm:prSet/>
      <dgm:spPr/>
      <dgm:t>
        <a:bodyPr/>
        <a:lstStyle/>
        <a:p>
          <a:endParaRPr lang="en-US"/>
        </a:p>
      </dgm:t>
    </dgm:pt>
    <dgm:pt modelId="{C2FA29E0-CA8B-4A2E-9B15-CE54AEFC318E}" type="sibTrans" cxnId="{32CC27C0-55C9-4720-98E8-C7263AFCAA55}">
      <dgm:prSet/>
      <dgm:spPr/>
      <dgm:t>
        <a:bodyPr/>
        <a:lstStyle/>
        <a:p>
          <a:endParaRPr lang="en-US"/>
        </a:p>
      </dgm:t>
    </dgm:pt>
    <dgm:pt modelId="{A49BC513-C348-46B3-A99A-85FA5826F1D4}">
      <dgm:prSet/>
      <dgm:spPr/>
      <dgm:t>
        <a:bodyPr/>
        <a:lstStyle/>
        <a:p>
          <a:r>
            <a:rPr lang="fi-FI" dirty="0"/>
            <a:t>lääkärinpalkkiot, </a:t>
          </a:r>
          <a:endParaRPr lang="en-US" dirty="0"/>
        </a:p>
      </dgm:t>
    </dgm:pt>
    <dgm:pt modelId="{E1766CC1-1A65-48DA-968A-9BDAFD84DFE8}" type="parTrans" cxnId="{682694B4-9550-4C06-94C0-1C7234A99934}">
      <dgm:prSet/>
      <dgm:spPr/>
      <dgm:t>
        <a:bodyPr/>
        <a:lstStyle/>
        <a:p>
          <a:endParaRPr lang="fi-FI"/>
        </a:p>
      </dgm:t>
    </dgm:pt>
    <dgm:pt modelId="{26515C5B-179B-4445-B901-44FD91CADAF2}" type="sibTrans" cxnId="{682694B4-9550-4C06-94C0-1C7234A99934}">
      <dgm:prSet/>
      <dgm:spPr/>
      <dgm:t>
        <a:bodyPr/>
        <a:lstStyle/>
        <a:p>
          <a:endParaRPr lang="fi-FI"/>
        </a:p>
      </dgm:t>
    </dgm:pt>
    <dgm:pt modelId="{1111C37F-FF51-4043-ADA1-B89A992F40BF}">
      <dgm:prSet/>
      <dgm:spPr/>
      <dgm:t>
        <a:bodyPr/>
        <a:lstStyle/>
        <a:p>
          <a:r>
            <a:rPr lang="fi-FI" dirty="0"/>
            <a:t>hammaslääkäripalkkiot, </a:t>
          </a:r>
          <a:endParaRPr lang="en-US" dirty="0"/>
        </a:p>
      </dgm:t>
    </dgm:pt>
    <dgm:pt modelId="{0C17BCB3-32DD-458E-93DB-17933119ED33}" type="parTrans" cxnId="{567A304B-F7D9-4656-889F-EE71397D1EA2}">
      <dgm:prSet/>
      <dgm:spPr/>
      <dgm:t>
        <a:bodyPr/>
        <a:lstStyle/>
        <a:p>
          <a:endParaRPr lang="fi-FI"/>
        </a:p>
      </dgm:t>
    </dgm:pt>
    <dgm:pt modelId="{00443C27-286E-4B7F-95C6-9E25A01201D5}" type="sibTrans" cxnId="{567A304B-F7D9-4656-889F-EE71397D1EA2}">
      <dgm:prSet/>
      <dgm:spPr/>
      <dgm:t>
        <a:bodyPr/>
        <a:lstStyle/>
        <a:p>
          <a:endParaRPr lang="fi-FI"/>
        </a:p>
      </dgm:t>
    </dgm:pt>
    <dgm:pt modelId="{141161BE-F452-48BC-B5B8-A39F83E6FADA}">
      <dgm:prSet/>
      <dgm:spPr/>
      <dgm:t>
        <a:bodyPr/>
        <a:lstStyle/>
        <a:p>
          <a:r>
            <a:rPr lang="fi-FI" dirty="0"/>
            <a:t>tutkimus ja hoito (hammaslääkärin tai psykiatrin määräämä) </a:t>
          </a:r>
          <a:endParaRPr lang="en-US" dirty="0"/>
        </a:p>
      </dgm:t>
    </dgm:pt>
    <dgm:pt modelId="{18924ED0-E0F8-4859-9002-8FC095B34287}" type="parTrans" cxnId="{4596676B-AD29-40D1-ACD8-1FB2F8A6B3D4}">
      <dgm:prSet/>
      <dgm:spPr/>
      <dgm:t>
        <a:bodyPr/>
        <a:lstStyle/>
        <a:p>
          <a:endParaRPr lang="fi-FI"/>
        </a:p>
      </dgm:t>
    </dgm:pt>
    <dgm:pt modelId="{D689E88D-F3FC-4082-B765-72AD4EE39692}" type="sibTrans" cxnId="{4596676B-AD29-40D1-ACD8-1FB2F8A6B3D4}">
      <dgm:prSet/>
      <dgm:spPr/>
      <dgm:t>
        <a:bodyPr/>
        <a:lstStyle/>
        <a:p>
          <a:endParaRPr lang="fi-FI"/>
        </a:p>
      </dgm:t>
    </dgm:pt>
    <dgm:pt modelId="{635ADFAD-B0F4-47AC-9A6B-53D023BA9A64}">
      <dgm:prSet/>
      <dgm:spPr/>
      <dgm:t>
        <a:bodyPr/>
        <a:lstStyle/>
        <a:p>
          <a:r>
            <a:rPr lang="en-US" dirty="0" err="1"/>
            <a:t>matkat</a:t>
          </a:r>
          <a:endParaRPr lang="en-US" dirty="0"/>
        </a:p>
      </dgm:t>
    </dgm:pt>
    <dgm:pt modelId="{23815FC2-5F55-44E7-B4CB-DAA9FB4A4D16}" type="parTrans" cxnId="{A9A14151-B326-4FBE-8A31-CB2BCD62FBB2}">
      <dgm:prSet/>
      <dgm:spPr/>
      <dgm:t>
        <a:bodyPr/>
        <a:lstStyle/>
        <a:p>
          <a:endParaRPr lang="fi-FI"/>
        </a:p>
      </dgm:t>
    </dgm:pt>
    <dgm:pt modelId="{348D7DFB-D338-4D58-A930-4DB971F2CD81}" type="sibTrans" cxnId="{A9A14151-B326-4FBE-8A31-CB2BCD62FBB2}">
      <dgm:prSet/>
      <dgm:spPr/>
      <dgm:t>
        <a:bodyPr/>
        <a:lstStyle/>
        <a:p>
          <a:endParaRPr lang="fi-FI"/>
        </a:p>
      </dgm:t>
    </dgm:pt>
    <dgm:pt modelId="{E348692C-B63D-44B7-9925-39E4479E85B2}" type="pres">
      <dgm:prSet presAssocID="{3ACBBD14-64C0-4934-ACF8-567D01CD6FBF}" presName="linear" presStyleCnt="0">
        <dgm:presLayoutVars>
          <dgm:animLvl val="lvl"/>
          <dgm:resizeHandles val="exact"/>
        </dgm:presLayoutVars>
      </dgm:prSet>
      <dgm:spPr/>
    </dgm:pt>
    <dgm:pt modelId="{45F3844B-728F-4303-957C-03D07132493A}" type="pres">
      <dgm:prSet presAssocID="{F5FBC047-05B0-40B6-A494-04BABCB1D1B9}" presName="parentText" presStyleLbl="node1" presStyleIdx="0" presStyleCnt="2">
        <dgm:presLayoutVars>
          <dgm:chMax val="0"/>
          <dgm:bulletEnabled val="1"/>
        </dgm:presLayoutVars>
      </dgm:prSet>
      <dgm:spPr/>
    </dgm:pt>
    <dgm:pt modelId="{A510586B-34DB-427C-99DB-7E7CCD3D019E}" type="pres">
      <dgm:prSet presAssocID="{F5FBC047-05B0-40B6-A494-04BABCB1D1B9}" presName="childText" presStyleLbl="revTx" presStyleIdx="0" presStyleCnt="1">
        <dgm:presLayoutVars>
          <dgm:bulletEnabled val="1"/>
        </dgm:presLayoutVars>
      </dgm:prSet>
      <dgm:spPr/>
    </dgm:pt>
    <dgm:pt modelId="{BF801D13-D54D-4C18-B24C-F3C0824122DE}" type="pres">
      <dgm:prSet presAssocID="{4FA64E5C-8ADA-450B-91EA-6C1D8A18E65A}" presName="parentText" presStyleLbl="node1" presStyleIdx="1" presStyleCnt="2">
        <dgm:presLayoutVars>
          <dgm:chMax val="0"/>
          <dgm:bulletEnabled val="1"/>
        </dgm:presLayoutVars>
      </dgm:prSet>
      <dgm:spPr/>
    </dgm:pt>
  </dgm:ptLst>
  <dgm:cxnLst>
    <dgm:cxn modelId="{22A09507-260F-4188-A8E5-078939911A89}" type="presOf" srcId="{A49BC513-C348-46B3-A99A-85FA5826F1D4}" destId="{A510586B-34DB-427C-99DB-7E7CCD3D019E}" srcOrd="0" destOrd="1" presId="urn:microsoft.com/office/officeart/2005/8/layout/vList2"/>
    <dgm:cxn modelId="{F1509B13-6C34-4725-8E18-DD688D70AE5E}" type="presOf" srcId="{141161BE-F452-48BC-B5B8-A39F83E6FADA}" destId="{A510586B-34DB-427C-99DB-7E7CCD3D019E}" srcOrd="0" destOrd="3" presId="urn:microsoft.com/office/officeart/2005/8/layout/vList2"/>
    <dgm:cxn modelId="{B95F151B-8B18-4E7E-8E91-985AB210F3C7}" srcId="{F5FBC047-05B0-40B6-A494-04BABCB1D1B9}" destId="{00DA6623-68B1-4144-9EAB-0AACC8626F09}" srcOrd="3" destOrd="0" parTransId="{744684C2-F4D7-4376-B8CF-8C19A2DF6BCC}" sibTransId="{BF39C606-4622-4CD5-9139-331F82EFC8AA}"/>
    <dgm:cxn modelId="{C6A23025-9CC8-47DA-9448-1979DE885406}" srcId="{F5FBC047-05B0-40B6-A494-04BABCB1D1B9}" destId="{29F8A9E0-D85C-4211-AC20-67631DC75D1A}" srcOrd="1" destOrd="0" parTransId="{F12B7D06-478C-4458-AF2E-65F00007E3F8}" sibTransId="{5CEC3459-D847-4AA0-89E8-1C37E2DFF88E}"/>
    <dgm:cxn modelId="{E6F48B3C-A8C7-48B2-B8AA-8AE50C5388B7}" srcId="{3ACBBD14-64C0-4934-ACF8-567D01CD6FBF}" destId="{F5FBC047-05B0-40B6-A494-04BABCB1D1B9}" srcOrd="0" destOrd="0" parTransId="{21F80578-2735-4E0E-A82D-CE58CC4460D8}" sibTransId="{81D4E6CB-1C1D-4314-8E81-6B0F35CEE419}"/>
    <dgm:cxn modelId="{4E34733E-19E4-423A-8463-4151E7EB8C52}" type="presOf" srcId="{70EFAE6A-9C41-4CE8-9F62-7CB2B93341D8}" destId="{A510586B-34DB-427C-99DB-7E7CCD3D019E}" srcOrd="0" destOrd="6" presId="urn:microsoft.com/office/officeart/2005/8/layout/vList2"/>
    <dgm:cxn modelId="{D86CD442-F6F8-4D4E-B5C5-ED3895FF4CEC}" type="presOf" srcId="{1111C37F-FF51-4043-ADA1-B89A992F40BF}" destId="{A510586B-34DB-427C-99DB-7E7CCD3D019E}" srcOrd="0" destOrd="2" presId="urn:microsoft.com/office/officeart/2005/8/layout/vList2"/>
    <dgm:cxn modelId="{D2212C47-D091-4571-943A-C3251541CD12}" srcId="{F5FBC047-05B0-40B6-A494-04BABCB1D1B9}" destId="{6F3F6D8B-0063-48AE-8D48-A86E63A77740}" srcOrd="0" destOrd="0" parTransId="{EC8C8537-636F-45E7-90B6-518A419077AF}" sibTransId="{47ED8C39-1AE4-4EF6-BC75-F52F30A3CF54}"/>
    <dgm:cxn modelId="{15617268-13EA-40E0-AB05-77D82A1259BB}" srcId="{F5FBC047-05B0-40B6-A494-04BABCB1D1B9}" destId="{70EFAE6A-9C41-4CE8-9F62-7CB2B93341D8}" srcOrd="2" destOrd="0" parTransId="{7DE9634B-E6A2-4CFE-8EA4-09DC711EC303}" sibTransId="{645A131A-68D4-4F1B-BBF0-33594CDBEDE9}"/>
    <dgm:cxn modelId="{567A304B-F7D9-4656-889F-EE71397D1EA2}" srcId="{6F3F6D8B-0063-48AE-8D48-A86E63A77740}" destId="{1111C37F-FF51-4043-ADA1-B89A992F40BF}" srcOrd="1" destOrd="0" parTransId="{0C17BCB3-32DD-458E-93DB-17933119ED33}" sibTransId="{00443C27-286E-4B7F-95C6-9E25A01201D5}"/>
    <dgm:cxn modelId="{4596676B-AD29-40D1-ACD8-1FB2F8A6B3D4}" srcId="{6F3F6D8B-0063-48AE-8D48-A86E63A77740}" destId="{141161BE-F452-48BC-B5B8-A39F83E6FADA}" srcOrd="2" destOrd="0" parTransId="{18924ED0-E0F8-4859-9002-8FC095B34287}" sibTransId="{D689E88D-F3FC-4082-B765-72AD4EE39692}"/>
    <dgm:cxn modelId="{A9A14151-B326-4FBE-8A31-CB2BCD62FBB2}" srcId="{6F3F6D8B-0063-48AE-8D48-A86E63A77740}" destId="{635ADFAD-B0F4-47AC-9A6B-53D023BA9A64}" srcOrd="3" destOrd="0" parTransId="{23815FC2-5F55-44E7-B4CB-DAA9FB4A4D16}" sibTransId="{348D7DFB-D338-4D58-A930-4DB971F2CD81}"/>
    <dgm:cxn modelId="{FED65256-C4DB-4C08-BFEC-02532D1DB2B3}" type="presOf" srcId="{4FA64E5C-8ADA-450B-91EA-6C1D8A18E65A}" destId="{BF801D13-D54D-4C18-B24C-F3C0824122DE}" srcOrd="0" destOrd="0" presId="urn:microsoft.com/office/officeart/2005/8/layout/vList2"/>
    <dgm:cxn modelId="{FD78D77A-D939-486B-BD65-3C61128A73AE}" type="presOf" srcId="{6F3F6D8B-0063-48AE-8D48-A86E63A77740}" destId="{A510586B-34DB-427C-99DB-7E7CCD3D019E}" srcOrd="0" destOrd="0" presId="urn:microsoft.com/office/officeart/2005/8/layout/vList2"/>
    <dgm:cxn modelId="{99725D83-BC74-4FA4-98DF-85AFE7D37EE8}" type="presOf" srcId="{F5FBC047-05B0-40B6-A494-04BABCB1D1B9}" destId="{45F3844B-728F-4303-957C-03D07132493A}" srcOrd="0" destOrd="0" presId="urn:microsoft.com/office/officeart/2005/8/layout/vList2"/>
    <dgm:cxn modelId="{B5C4A184-B1E9-45C0-92F3-92E2BA0A2F1C}" type="presOf" srcId="{00DA6623-68B1-4144-9EAB-0AACC8626F09}" destId="{A510586B-34DB-427C-99DB-7E7CCD3D019E}" srcOrd="0" destOrd="7" presId="urn:microsoft.com/office/officeart/2005/8/layout/vList2"/>
    <dgm:cxn modelId="{7FBF8387-E891-421D-842A-982795C49D32}" type="presOf" srcId="{29F8A9E0-D85C-4211-AC20-67631DC75D1A}" destId="{A510586B-34DB-427C-99DB-7E7CCD3D019E}" srcOrd="0" destOrd="5" presId="urn:microsoft.com/office/officeart/2005/8/layout/vList2"/>
    <dgm:cxn modelId="{682694B4-9550-4C06-94C0-1C7234A99934}" srcId="{6F3F6D8B-0063-48AE-8D48-A86E63A77740}" destId="{A49BC513-C348-46B3-A99A-85FA5826F1D4}" srcOrd="0" destOrd="0" parTransId="{E1766CC1-1A65-48DA-968A-9BDAFD84DFE8}" sibTransId="{26515C5B-179B-4445-B901-44FD91CADAF2}"/>
    <dgm:cxn modelId="{32CC27C0-55C9-4720-98E8-C7263AFCAA55}" srcId="{3ACBBD14-64C0-4934-ACF8-567D01CD6FBF}" destId="{4FA64E5C-8ADA-450B-91EA-6C1D8A18E65A}" srcOrd="1" destOrd="0" parTransId="{F876FA5B-403B-4B61-BC6A-E191B56A1988}" sibTransId="{C2FA29E0-CA8B-4A2E-9B15-CE54AEFC318E}"/>
    <dgm:cxn modelId="{75F59DDE-49CD-469A-AAD3-AD7E49E4B453}" type="presOf" srcId="{635ADFAD-B0F4-47AC-9A6B-53D023BA9A64}" destId="{A510586B-34DB-427C-99DB-7E7CCD3D019E}" srcOrd="0" destOrd="4" presId="urn:microsoft.com/office/officeart/2005/8/layout/vList2"/>
    <dgm:cxn modelId="{AE4672E4-746A-43C4-AA5A-65F7F4082C80}" srcId="{F5FBC047-05B0-40B6-A494-04BABCB1D1B9}" destId="{075D60BC-AA07-4E8C-9F6A-803A5535CCE5}" srcOrd="4" destOrd="0" parTransId="{5802A366-3E54-4214-B357-0694DC751CD1}" sibTransId="{AC53BC16-14F2-485D-B42C-444B480D5D4C}"/>
    <dgm:cxn modelId="{8A1595E5-78BC-41A4-950A-3E90BF7F937D}" type="presOf" srcId="{3ACBBD14-64C0-4934-ACF8-567D01CD6FBF}" destId="{E348692C-B63D-44B7-9925-39E4479E85B2}" srcOrd="0" destOrd="0" presId="urn:microsoft.com/office/officeart/2005/8/layout/vList2"/>
    <dgm:cxn modelId="{80C6FDED-E9A9-4156-93D1-91E7039A9982}" type="presOf" srcId="{075D60BC-AA07-4E8C-9F6A-803A5535CCE5}" destId="{A510586B-34DB-427C-99DB-7E7CCD3D019E}" srcOrd="0" destOrd="8" presId="urn:microsoft.com/office/officeart/2005/8/layout/vList2"/>
    <dgm:cxn modelId="{3E320B66-7A43-4F4B-B7F3-A741408557C2}" type="presParOf" srcId="{E348692C-B63D-44B7-9925-39E4479E85B2}" destId="{45F3844B-728F-4303-957C-03D07132493A}" srcOrd="0" destOrd="0" presId="urn:microsoft.com/office/officeart/2005/8/layout/vList2"/>
    <dgm:cxn modelId="{AB3841EE-860A-40F7-91AE-EE586CA57B59}" type="presParOf" srcId="{E348692C-B63D-44B7-9925-39E4479E85B2}" destId="{A510586B-34DB-427C-99DB-7E7CCD3D019E}" srcOrd="1" destOrd="0" presId="urn:microsoft.com/office/officeart/2005/8/layout/vList2"/>
    <dgm:cxn modelId="{B7BAAD10-EC1A-4396-8456-32BED84C5E4E}" type="presParOf" srcId="{E348692C-B63D-44B7-9925-39E4479E85B2}" destId="{BF801D13-D54D-4C18-B24C-F3C0824122DE}"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7BEB7E1-0D35-4DE8-9B7F-414A73FB1388}"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D8DC940B-0248-4606-AD51-4FA3F43BC449}">
      <dgm:prSet/>
      <dgm:spPr/>
      <dgm:t>
        <a:bodyPr/>
        <a:lstStyle/>
        <a:p>
          <a:r>
            <a:rPr lang="fi-FI" dirty="0"/>
            <a:t>Lokomon Sairauskassa maksaa lääkärin määräämästä tutkimuksesta ja hoidosta korvausta 80 % </a:t>
          </a:r>
          <a:endParaRPr lang="en-US" dirty="0"/>
        </a:p>
      </dgm:t>
    </dgm:pt>
    <dgm:pt modelId="{230F78E1-1783-4FDC-BE0D-757AEA6BCF9D}" type="parTrans" cxnId="{B14C8909-3042-4F81-BE51-DC4B9D2FB215}">
      <dgm:prSet/>
      <dgm:spPr/>
      <dgm:t>
        <a:bodyPr/>
        <a:lstStyle/>
        <a:p>
          <a:endParaRPr lang="en-US"/>
        </a:p>
      </dgm:t>
    </dgm:pt>
    <dgm:pt modelId="{88454732-B7E7-40F7-BD59-0674189ECCB8}" type="sibTrans" cxnId="{B14C8909-3042-4F81-BE51-DC4B9D2FB215}">
      <dgm:prSet/>
      <dgm:spPr/>
      <dgm:t>
        <a:bodyPr/>
        <a:lstStyle/>
        <a:p>
          <a:endParaRPr lang="en-US"/>
        </a:p>
      </dgm:t>
    </dgm:pt>
    <dgm:pt modelId="{27DB7B9F-E645-4D8F-A672-9C6751F9C45E}">
      <dgm:prSet/>
      <dgm:spPr/>
      <dgm:t>
        <a:bodyPr/>
        <a:lstStyle/>
        <a:p>
          <a:r>
            <a:rPr lang="fi-FI" dirty="0"/>
            <a:t>Mitä on tutkimus ja hoito?</a:t>
          </a:r>
          <a:endParaRPr lang="en-US" dirty="0"/>
        </a:p>
      </dgm:t>
    </dgm:pt>
    <dgm:pt modelId="{477C7541-658D-4CC2-8E21-416D23CFB927}" type="parTrans" cxnId="{9D61D56B-F71F-4686-A1B9-ACB969567F8D}">
      <dgm:prSet/>
      <dgm:spPr/>
      <dgm:t>
        <a:bodyPr/>
        <a:lstStyle/>
        <a:p>
          <a:endParaRPr lang="en-US"/>
        </a:p>
      </dgm:t>
    </dgm:pt>
    <dgm:pt modelId="{0D777B7C-E9C7-42BF-A390-1AEBB40E3BA5}" type="sibTrans" cxnId="{9D61D56B-F71F-4686-A1B9-ACB969567F8D}">
      <dgm:prSet/>
      <dgm:spPr/>
      <dgm:t>
        <a:bodyPr/>
        <a:lstStyle/>
        <a:p>
          <a:endParaRPr lang="en-US"/>
        </a:p>
      </dgm:t>
    </dgm:pt>
    <dgm:pt modelId="{8F5DEC96-CCE6-4796-810E-3B5E280C6071}">
      <dgm:prSet/>
      <dgm:spPr/>
      <dgm:t>
        <a:bodyPr/>
        <a:lstStyle/>
        <a:p>
          <a:r>
            <a:rPr lang="fi-FI" dirty="0"/>
            <a:t>laboratoriotutkimukset </a:t>
          </a:r>
          <a:endParaRPr lang="en-US" dirty="0"/>
        </a:p>
      </dgm:t>
    </dgm:pt>
    <dgm:pt modelId="{498A3BBD-B9DB-4089-B509-A553566B824C}" type="parTrans" cxnId="{B711E58A-6A1B-4AB2-A1E4-F52357BCC6CF}">
      <dgm:prSet/>
      <dgm:spPr/>
      <dgm:t>
        <a:bodyPr/>
        <a:lstStyle/>
        <a:p>
          <a:endParaRPr lang="en-US"/>
        </a:p>
      </dgm:t>
    </dgm:pt>
    <dgm:pt modelId="{F4C9398E-2969-4482-8454-9072221C44C6}" type="sibTrans" cxnId="{B711E58A-6A1B-4AB2-A1E4-F52357BCC6CF}">
      <dgm:prSet/>
      <dgm:spPr/>
      <dgm:t>
        <a:bodyPr/>
        <a:lstStyle/>
        <a:p>
          <a:endParaRPr lang="en-US"/>
        </a:p>
      </dgm:t>
    </dgm:pt>
    <dgm:pt modelId="{B2402BFF-9CF3-476B-8192-47E87FFD4AC9}">
      <dgm:prSet/>
      <dgm:spPr/>
      <dgm:t>
        <a:bodyPr/>
        <a:lstStyle/>
        <a:p>
          <a:r>
            <a:rPr lang="fi-FI" dirty="0"/>
            <a:t>tähystystoimenpiteet luonnollisten aukkojen kautta</a:t>
          </a:r>
          <a:endParaRPr lang="en-US" dirty="0"/>
        </a:p>
      </dgm:t>
    </dgm:pt>
    <dgm:pt modelId="{9D0C0FC4-62EC-4EF3-99FD-A05C79BEB72A}" type="parTrans" cxnId="{62346F9F-C7B1-417B-99B0-EEDFB6701C55}">
      <dgm:prSet/>
      <dgm:spPr/>
      <dgm:t>
        <a:bodyPr/>
        <a:lstStyle/>
        <a:p>
          <a:endParaRPr lang="en-US"/>
        </a:p>
      </dgm:t>
    </dgm:pt>
    <dgm:pt modelId="{F55531C5-BA4B-408F-B416-139D0F897995}" type="sibTrans" cxnId="{62346F9F-C7B1-417B-99B0-EEDFB6701C55}">
      <dgm:prSet/>
      <dgm:spPr/>
      <dgm:t>
        <a:bodyPr/>
        <a:lstStyle/>
        <a:p>
          <a:endParaRPr lang="en-US"/>
        </a:p>
      </dgm:t>
    </dgm:pt>
    <dgm:pt modelId="{AFE3B077-6F57-4F12-800D-6E308055825C}">
      <dgm:prSet/>
      <dgm:spPr/>
      <dgm:t>
        <a:bodyPr/>
        <a:lstStyle/>
        <a:p>
          <a:r>
            <a:rPr lang="fi-FI" dirty="0"/>
            <a:t>patologian alan tutkimukset</a:t>
          </a:r>
          <a:endParaRPr lang="en-US" dirty="0"/>
        </a:p>
      </dgm:t>
    </dgm:pt>
    <dgm:pt modelId="{DC999061-DF5D-4E34-8679-E8212358FC0C}" type="parTrans" cxnId="{7B07C992-62B3-4DE9-B593-91CE13D7FB18}">
      <dgm:prSet/>
      <dgm:spPr/>
      <dgm:t>
        <a:bodyPr/>
        <a:lstStyle/>
        <a:p>
          <a:endParaRPr lang="en-US"/>
        </a:p>
      </dgm:t>
    </dgm:pt>
    <dgm:pt modelId="{2F2DE16D-243F-4D37-BC4E-FE851BCDB529}" type="sibTrans" cxnId="{7B07C992-62B3-4DE9-B593-91CE13D7FB18}">
      <dgm:prSet/>
      <dgm:spPr/>
      <dgm:t>
        <a:bodyPr/>
        <a:lstStyle/>
        <a:p>
          <a:endParaRPr lang="en-US"/>
        </a:p>
      </dgm:t>
    </dgm:pt>
    <dgm:pt modelId="{200EBE8A-98CC-4756-8197-0520E2FD2DA3}">
      <dgm:prSet/>
      <dgm:spPr/>
      <dgm:t>
        <a:bodyPr/>
        <a:lstStyle/>
        <a:p>
          <a:r>
            <a:rPr lang="fi-FI" dirty="0"/>
            <a:t>kuvantamistutkimukset (esim. ultra-, röntgen- ja magneettitutkimukset)</a:t>
          </a:r>
          <a:endParaRPr lang="en-US" dirty="0"/>
        </a:p>
      </dgm:t>
    </dgm:pt>
    <dgm:pt modelId="{B6225B60-B469-4ED6-B380-2A9FA2636AD3}" type="parTrans" cxnId="{2B88F3E5-4719-48C2-984D-A12AC0F91FA0}">
      <dgm:prSet/>
      <dgm:spPr/>
      <dgm:t>
        <a:bodyPr/>
        <a:lstStyle/>
        <a:p>
          <a:endParaRPr lang="en-US"/>
        </a:p>
      </dgm:t>
    </dgm:pt>
    <dgm:pt modelId="{F91F335C-C480-4724-BA85-CF088E33D3E1}" type="sibTrans" cxnId="{2B88F3E5-4719-48C2-984D-A12AC0F91FA0}">
      <dgm:prSet/>
      <dgm:spPr/>
      <dgm:t>
        <a:bodyPr/>
        <a:lstStyle/>
        <a:p>
          <a:endParaRPr lang="en-US"/>
        </a:p>
      </dgm:t>
    </dgm:pt>
    <dgm:pt modelId="{E30CCD18-EB2A-436D-B33F-FDA19F614D8C}">
      <dgm:prSet/>
      <dgm:spPr/>
      <dgm:t>
        <a:bodyPr/>
        <a:lstStyle/>
        <a:p>
          <a:r>
            <a:rPr lang="fi-FI" dirty="0"/>
            <a:t>vastaanottokäynnin yhteydessä tehtävät pientoimenpiteet, esim. luomenpoisto</a:t>
          </a:r>
          <a:br>
            <a:rPr lang="fi-FI" dirty="0"/>
          </a:br>
          <a:endParaRPr lang="en-US" dirty="0"/>
        </a:p>
      </dgm:t>
    </dgm:pt>
    <dgm:pt modelId="{4B00AE89-C21C-416F-AB8A-2F7984F2245D}" type="parTrans" cxnId="{4AA19907-9193-4B33-91DB-9D909FF255A3}">
      <dgm:prSet/>
      <dgm:spPr/>
      <dgm:t>
        <a:bodyPr/>
        <a:lstStyle/>
        <a:p>
          <a:endParaRPr lang="en-US"/>
        </a:p>
      </dgm:t>
    </dgm:pt>
    <dgm:pt modelId="{023C43E4-E3E8-474E-B176-A2706A836CA0}" type="sibTrans" cxnId="{4AA19907-9193-4B33-91DB-9D909FF255A3}">
      <dgm:prSet/>
      <dgm:spPr/>
      <dgm:t>
        <a:bodyPr/>
        <a:lstStyle/>
        <a:p>
          <a:endParaRPr lang="en-US"/>
        </a:p>
      </dgm:t>
    </dgm:pt>
    <dgm:pt modelId="{6BDC245C-A72D-4353-9DA7-916FEE13C0A7}">
      <dgm:prSet/>
      <dgm:spPr/>
      <dgm:t>
        <a:bodyPr/>
        <a:lstStyle/>
        <a:p>
          <a:pPr>
            <a:buNone/>
          </a:pPr>
          <a:r>
            <a:rPr lang="fi-FI" dirty="0"/>
            <a:t>(esofago-, gastro-, duodenos-, kolonos-, sigmoideoskopia)</a:t>
          </a:r>
          <a:endParaRPr lang="en-US" dirty="0"/>
        </a:p>
      </dgm:t>
    </dgm:pt>
    <dgm:pt modelId="{218DFED2-7351-4212-A393-1099B93E63EE}" type="parTrans" cxnId="{B303D215-156B-453E-B1DB-42A7151C73B7}">
      <dgm:prSet/>
      <dgm:spPr/>
      <dgm:t>
        <a:bodyPr/>
        <a:lstStyle/>
        <a:p>
          <a:endParaRPr lang="fi-FI"/>
        </a:p>
      </dgm:t>
    </dgm:pt>
    <dgm:pt modelId="{32DE0BD4-7B33-4A96-A2C8-430C6F093CB8}" type="sibTrans" cxnId="{B303D215-156B-453E-B1DB-42A7151C73B7}">
      <dgm:prSet/>
      <dgm:spPr/>
      <dgm:t>
        <a:bodyPr/>
        <a:lstStyle/>
        <a:p>
          <a:endParaRPr lang="fi-FI"/>
        </a:p>
      </dgm:t>
    </dgm:pt>
    <dgm:pt modelId="{B45F3BC8-DFD2-4F31-BEA4-4A92D753AD4F}" type="pres">
      <dgm:prSet presAssocID="{C7BEB7E1-0D35-4DE8-9B7F-414A73FB1388}" presName="linear" presStyleCnt="0">
        <dgm:presLayoutVars>
          <dgm:animLvl val="lvl"/>
          <dgm:resizeHandles val="exact"/>
        </dgm:presLayoutVars>
      </dgm:prSet>
      <dgm:spPr/>
    </dgm:pt>
    <dgm:pt modelId="{741E4561-F74A-4556-9058-467DB7BA4A2F}" type="pres">
      <dgm:prSet presAssocID="{D8DC940B-0248-4606-AD51-4FA3F43BC449}" presName="parentText" presStyleLbl="node1" presStyleIdx="0" presStyleCnt="2" custLinFactNeighborX="-172" custLinFactNeighborY="-66855">
        <dgm:presLayoutVars>
          <dgm:chMax val="0"/>
          <dgm:bulletEnabled val="1"/>
        </dgm:presLayoutVars>
      </dgm:prSet>
      <dgm:spPr/>
    </dgm:pt>
    <dgm:pt modelId="{2C2109DF-F19A-4C89-B724-A1FDF595C5F9}" type="pres">
      <dgm:prSet presAssocID="{88454732-B7E7-40F7-BD59-0674189ECCB8}" presName="spacer" presStyleCnt="0"/>
      <dgm:spPr/>
    </dgm:pt>
    <dgm:pt modelId="{C06C448B-8EC8-4ED5-B0FC-93569CBA8976}" type="pres">
      <dgm:prSet presAssocID="{27DB7B9F-E645-4D8F-A672-9C6751F9C45E}" presName="parentText" presStyleLbl="node1" presStyleIdx="1" presStyleCnt="2">
        <dgm:presLayoutVars>
          <dgm:chMax val="0"/>
          <dgm:bulletEnabled val="1"/>
        </dgm:presLayoutVars>
      </dgm:prSet>
      <dgm:spPr/>
    </dgm:pt>
    <dgm:pt modelId="{15BB41FB-67A5-408F-9730-B2A2F7E0A036}" type="pres">
      <dgm:prSet presAssocID="{27DB7B9F-E645-4D8F-A672-9C6751F9C45E}" presName="childText" presStyleLbl="revTx" presStyleIdx="0" presStyleCnt="1">
        <dgm:presLayoutVars>
          <dgm:bulletEnabled val="1"/>
        </dgm:presLayoutVars>
      </dgm:prSet>
      <dgm:spPr/>
    </dgm:pt>
  </dgm:ptLst>
  <dgm:cxnLst>
    <dgm:cxn modelId="{4AA19907-9193-4B33-91DB-9D909FF255A3}" srcId="{27DB7B9F-E645-4D8F-A672-9C6751F9C45E}" destId="{E30CCD18-EB2A-436D-B33F-FDA19F614D8C}" srcOrd="5" destOrd="0" parTransId="{4B00AE89-C21C-416F-AB8A-2F7984F2245D}" sibTransId="{023C43E4-E3E8-474E-B176-A2706A836CA0}"/>
    <dgm:cxn modelId="{B14C8909-3042-4F81-BE51-DC4B9D2FB215}" srcId="{C7BEB7E1-0D35-4DE8-9B7F-414A73FB1388}" destId="{D8DC940B-0248-4606-AD51-4FA3F43BC449}" srcOrd="0" destOrd="0" parTransId="{230F78E1-1783-4FDC-BE0D-757AEA6BCF9D}" sibTransId="{88454732-B7E7-40F7-BD59-0674189ECCB8}"/>
    <dgm:cxn modelId="{ED4DE30A-342A-4EF1-88AC-798381163130}" type="presOf" srcId="{B2402BFF-9CF3-476B-8192-47E87FFD4AC9}" destId="{15BB41FB-67A5-408F-9730-B2A2F7E0A036}" srcOrd="0" destOrd="1" presId="urn:microsoft.com/office/officeart/2005/8/layout/vList2"/>
    <dgm:cxn modelId="{B303D215-156B-453E-B1DB-42A7151C73B7}" srcId="{27DB7B9F-E645-4D8F-A672-9C6751F9C45E}" destId="{6BDC245C-A72D-4353-9DA7-916FEE13C0A7}" srcOrd="2" destOrd="0" parTransId="{218DFED2-7351-4212-A393-1099B93E63EE}" sibTransId="{32DE0BD4-7B33-4A96-A2C8-430C6F093CB8}"/>
    <dgm:cxn modelId="{C2F89716-A1F1-459B-858D-378E5F4F4E5E}" type="presOf" srcId="{6BDC245C-A72D-4353-9DA7-916FEE13C0A7}" destId="{15BB41FB-67A5-408F-9730-B2A2F7E0A036}" srcOrd="0" destOrd="2" presId="urn:microsoft.com/office/officeart/2005/8/layout/vList2"/>
    <dgm:cxn modelId="{EA429F3F-C206-4E88-9506-EF953C8C0F23}" type="presOf" srcId="{8F5DEC96-CCE6-4796-810E-3B5E280C6071}" destId="{15BB41FB-67A5-408F-9730-B2A2F7E0A036}" srcOrd="0" destOrd="0" presId="urn:microsoft.com/office/officeart/2005/8/layout/vList2"/>
    <dgm:cxn modelId="{52A6C344-97BD-4216-8C3B-51C915F014BA}" type="presOf" srcId="{C7BEB7E1-0D35-4DE8-9B7F-414A73FB1388}" destId="{B45F3BC8-DFD2-4F31-BEA4-4A92D753AD4F}" srcOrd="0" destOrd="0" presId="urn:microsoft.com/office/officeart/2005/8/layout/vList2"/>
    <dgm:cxn modelId="{1CE38549-5A2C-4B86-8B70-5D3ABEC05D49}" type="presOf" srcId="{27DB7B9F-E645-4D8F-A672-9C6751F9C45E}" destId="{C06C448B-8EC8-4ED5-B0FC-93569CBA8976}" srcOrd="0" destOrd="0" presId="urn:microsoft.com/office/officeart/2005/8/layout/vList2"/>
    <dgm:cxn modelId="{9D61D56B-F71F-4686-A1B9-ACB969567F8D}" srcId="{C7BEB7E1-0D35-4DE8-9B7F-414A73FB1388}" destId="{27DB7B9F-E645-4D8F-A672-9C6751F9C45E}" srcOrd="1" destOrd="0" parTransId="{477C7541-658D-4CC2-8E21-416D23CFB927}" sibTransId="{0D777B7C-E9C7-42BF-A390-1AEBB40E3BA5}"/>
    <dgm:cxn modelId="{F6739687-C3E7-4F7B-A3A2-9A736AA9B213}" type="presOf" srcId="{E30CCD18-EB2A-436D-B33F-FDA19F614D8C}" destId="{15BB41FB-67A5-408F-9730-B2A2F7E0A036}" srcOrd="0" destOrd="5" presId="urn:microsoft.com/office/officeart/2005/8/layout/vList2"/>
    <dgm:cxn modelId="{B711E58A-6A1B-4AB2-A1E4-F52357BCC6CF}" srcId="{27DB7B9F-E645-4D8F-A672-9C6751F9C45E}" destId="{8F5DEC96-CCE6-4796-810E-3B5E280C6071}" srcOrd="0" destOrd="0" parTransId="{498A3BBD-B9DB-4089-B509-A553566B824C}" sibTransId="{F4C9398E-2969-4482-8454-9072221C44C6}"/>
    <dgm:cxn modelId="{7B07C992-62B3-4DE9-B593-91CE13D7FB18}" srcId="{27DB7B9F-E645-4D8F-A672-9C6751F9C45E}" destId="{AFE3B077-6F57-4F12-800D-6E308055825C}" srcOrd="3" destOrd="0" parTransId="{DC999061-DF5D-4E34-8679-E8212358FC0C}" sibTransId="{2F2DE16D-243F-4D37-BC4E-FE851BCDB529}"/>
    <dgm:cxn modelId="{62346F9F-C7B1-417B-99B0-EEDFB6701C55}" srcId="{27DB7B9F-E645-4D8F-A672-9C6751F9C45E}" destId="{B2402BFF-9CF3-476B-8192-47E87FFD4AC9}" srcOrd="1" destOrd="0" parTransId="{9D0C0FC4-62EC-4EF3-99FD-A05C79BEB72A}" sibTransId="{F55531C5-BA4B-408F-B416-139D0F897995}"/>
    <dgm:cxn modelId="{346737B5-D997-41AB-95E6-C4E0B3CDD3DD}" type="presOf" srcId="{200EBE8A-98CC-4756-8197-0520E2FD2DA3}" destId="{15BB41FB-67A5-408F-9730-B2A2F7E0A036}" srcOrd="0" destOrd="4" presId="urn:microsoft.com/office/officeart/2005/8/layout/vList2"/>
    <dgm:cxn modelId="{0D3897B5-5031-4B69-A16A-7B7326FF6373}" type="presOf" srcId="{AFE3B077-6F57-4F12-800D-6E308055825C}" destId="{15BB41FB-67A5-408F-9730-B2A2F7E0A036}" srcOrd="0" destOrd="3" presId="urn:microsoft.com/office/officeart/2005/8/layout/vList2"/>
    <dgm:cxn modelId="{AC2CCFB5-4375-4679-9492-567986313A84}" type="presOf" srcId="{D8DC940B-0248-4606-AD51-4FA3F43BC449}" destId="{741E4561-F74A-4556-9058-467DB7BA4A2F}" srcOrd="0" destOrd="0" presId="urn:microsoft.com/office/officeart/2005/8/layout/vList2"/>
    <dgm:cxn modelId="{2B88F3E5-4719-48C2-984D-A12AC0F91FA0}" srcId="{27DB7B9F-E645-4D8F-A672-9C6751F9C45E}" destId="{200EBE8A-98CC-4756-8197-0520E2FD2DA3}" srcOrd="4" destOrd="0" parTransId="{B6225B60-B469-4ED6-B380-2A9FA2636AD3}" sibTransId="{F91F335C-C480-4724-BA85-CF088E33D3E1}"/>
    <dgm:cxn modelId="{639C1616-C233-4513-8A37-ED48AEDA1160}" type="presParOf" srcId="{B45F3BC8-DFD2-4F31-BEA4-4A92D753AD4F}" destId="{741E4561-F74A-4556-9058-467DB7BA4A2F}" srcOrd="0" destOrd="0" presId="urn:microsoft.com/office/officeart/2005/8/layout/vList2"/>
    <dgm:cxn modelId="{35541C8B-8833-4C4D-B8C5-09A5802164DC}" type="presParOf" srcId="{B45F3BC8-DFD2-4F31-BEA4-4A92D753AD4F}" destId="{2C2109DF-F19A-4C89-B724-A1FDF595C5F9}" srcOrd="1" destOrd="0" presId="urn:microsoft.com/office/officeart/2005/8/layout/vList2"/>
    <dgm:cxn modelId="{510411BB-534E-4E0A-A5B2-5FF0953D8201}" type="presParOf" srcId="{B45F3BC8-DFD2-4F31-BEA4-4A92D753AD4F}" destId="{C06C448B-8EC8-4ED5-B0FC-93569CBA8976}" srcOrd="2" destOrd="0" presId="urn:microsoft.com/office/officeart/2005/8/layout/vList2"/>
    <dgm:cxn modelId="{334CA275-F781-4CA9-B46E-96FCAD5E57E6}" type="presParOf" srcId="{B45F3BC8-DFD2-4F31-BEA4-4A92D753AD4F}" destId="{15BB41FB-67A5-408F-9730-B2A2F7E0A036}"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29EE3D0-3F77-4906-86D0-6E31607DAAFC}"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7DEAA602-860B-4939-8AFB-9583C04D9E4A}">
      <dgm:prSet/>
      <dgm:spPr/>
      <dgm:t>
        <a:bodyPr/>
        <a:lstStyle/>
        <a:p>
          <a:pPr>
            <a:lnSpc>
              <a:spcPct val="100000"/>
            </a:lnSpc>
            <a:defRPr b="1"/>
          </a:pPr>
          <a:r>
            <a:rPr lang="fi-FI"/>
            <a:t>Julkinen terveydenhuolto korvataan kokonaan:</a:t>
          </a:r>
          <a:endParaRPr lang="en-US"/>
        </a:p>
      </dgm:t>
    </dgm:pt>
    <dgm:pt modelId="{2F4DA64A-1393-4565-9CE9-BE5A7563B4B7}" type="parTrans" cxnId="{CBE9623C-E97D-41AC-9010-E403148A6586}">
      <dgm:prSet/>
      <dgm:spPr/>
      <dgm:t>
        <a:bodyPr/>
        <a:lstStyle/>
        <a:p>
          <a:endParaRPr lang="en-US"/>
        </a:p>
      </dgm:t>
    </dgm:pt>
    <dgm:pt modelId="{E1AFC3EF-9042-4A56-87D0-6CB17D3877BA}" type="sibTrans" cxnId="{CBE9623C-E97D-41AC-9010-E403148A6586}">
      <dgm:prSet/>
      <dgm:spPr/>
      <dgm:t>
        <a:bodyPr/>
        <a:lstStyle/>
        <a:p>
          <a:endParaRPr lang="en-US"/>
        </a:p>
      </dgm:t>
    </dgm:pt>
    <dgm:pt modelId="{89492CCF-2F15-4044-A6CF-648265FE7B37}">
      <dgm:prSet/>
      <dgm:spPr/>
      <dgm:t>
        <a:bodyPr/>
        <a:lstStyle/>
        <a:p>
          <a:pPr>
            <a:lnSpc>
              <a:spcPct val="100000"/>
            </a:lnSpc>
          </a:pPr>
          <a:r>
            <a:rPr lang="fi-FI" dirty="0"/>
            <a:t>poliklinikkamaksut </a:t>
          </a:r>
          <a:endParaRPr lang="en-US" dirty="0"/>
        </a:p>
      </dgm:t>
    </dgm:pt>
    <dgm:pt modelId="{C2641320-D4CD-4C8C-906A-AFF999E47B3A}" type="parTrans" cxnId="{23C25938-E0F4-43D1-BD8F-CDEAD52A3936}">
      <dgm:prSet/>
      <dgm:spPr/>
      <dgm:t>
        <a:bodyPr/>
        <a:lstStyle/>
        <a:p>
          <a:endParaRPr lang="en-US"/>
        </a:p>
      </dgm:t>
    </dgm:pt>
    <dgm:pt modelId="{71F8BCE0-085E-43C9-92A4-DDC7D02B8CB3}" type="sibTrans" cxnId="{23C25938-E0F4-43D1-BD8F-CDEAD52A3936}">
      <dgm:prSet/>
      <dgm:spPr/>
      <dgm:t>
        <a:bodyPr/>
        <a:lstStyle/>
        <a:p>
          <a:endParaRPr lang="en-US"/>
        </a:p>
      </dgm:t>
    </dgm:pt>
    <dgm:pt modelId="{4562669B-08D9-4F26-A480-086C0013C927}">
      <dgm:prSet/>
      <dgm:spPr/>
      <dgm:t>
        <a:bodyPr/>
        <a:lstStyle/>
        <a:p>
          <a:pPr>
            <a:lnSpc>
              <a:spcPct val="100000"/>
            </a:lnSpc>
            <a:defRPr b="1"/>
          </a:pPr>
          <a:r>
            <a:rPr lang="fi-FI"/>
            <a:t>Apuvälinekorvaus</a:t>
          </a:r>
          <a:endParaRPr lang="en-US"/>
        </a:p>
      </dgm:t>
    </dgm:pt>
    <dgm:pt modelId="{B98F5EA4-0B4B-4731-B98B-AA42DC59F78F}" type="parTrans" cxnId="{DE188888-6609-4391-A99B-E49FBC962B62}">
      <dgm:prSet/>
      <dgm:spPr/>
      <dgm:t>
        <a:bodyPr/>
        <a:lstStyle/>
        <a:p>
          <a:endParaRPr lang="en-US"/>
        </a:p>
      </dgm:t>
    </dgm:pt>
    <dgm:pt modelId="{51AACCC2-9820-49C5-A1BC-2F22B7BACA78}" type="sibTrans" cxnId="{DE188888-6609-4391-A99B-E49FBC962B62}">
      <dgm:prSet/>
      <dgm:spPr/>
      <dgm:t>
        <a:bodyPr/>
        <a:lstStyle/>
        <a:p>
          <a:endParaRPr lang="en-US"/>
        </a:p>
      </dgm:t>
    </dgm:pt>
    <dgm:pt modelId="{C6454BCA-83A3-4CB5-976B-619485EA4B52}">
      <dgm:prSet/>
      <dgm:spPr/>
      <dgm:t>
        <a:bodyPr/>
        <a:lstStyle/>
        <a:p>
          <a:pPr>
            <a:lnSpc>
              <a:spcPct val="100000"/>
            </a:lnSpc>
          </a:pPr>
          <a:r>
            <a:rPr lang="fi-FI" dirty="0"/>
            <a:t>300,00 € ensimmäisten hankkiminen,  korvaus voidaan maksaa uudelleen kolmen vuoden päästä edellisestä korvauksesta</a:t>
          </a:r>
          <a:endParaRPr lang="en-US" dirty="0"/>
        </a:p>
      </dgm:t>
    </dgm:pt>
    <dgm:pt modelId="{5B430840-4BB2-44B3-AA60-CB7286A737EF}" type="parTrans" cxnId="{52A8FA13-0799-40B8-B48A-1E52EAC5C9C2}">
      <dgm:prSet/>
      <dgm:spPr/>
      <dgm:t>
        <a:bodyPr/>
        <a:lstStyle/>
        <a:p>
          <a:endParaRPr lang="en-US"/>
        </a:p>
      </dgm:t>
    </dgm:pt>
    <dgm:pt modelId="{1EBBD132-9B10-4B8F-A8DA-261BF5A6D163}" type="sibTrans" cxnId="{52A8FA13-0799-40B8-B48A-1E52EAC5C9C2}">
      <dgm:prSet/>
      <dgm:spPr/>
      <dgm:t>
        <a:bodyPr/>
        <a:lstStyle/>
        <a:p>
          <a:endParaRPr lang="en-US"/>
        </a:p>
      </dgm:t>
    </dgm:pt>
    <dgm:pt modelId="{16F384B2-5974-464F-80E6-44A9A65616BB}">
      <dgm:prSet/>
      <dgm:spPr/>
      <dgm:t>
        <a:bodyPr/>
        <a:lstStyle/>
        <a:p>
          <a:pPr>
            <a:lnSpc>
              <a:spcPct val="100000"/>
            </a:lnSpc>
          </a:pPr>
          <a:r>
            <a:rPr lang="fi-FI" dirty="0"/>
            <a:t>Tyypillisiä apuvälineitä erilaiset tuet ja pohjalliset</a:t>
          </a:r>
          <a:endParaRPr lang="en-US" dirty="0"/>
        </a:p>
      </dgm:t>
    </dgm:pt>
    <dgm:pt modelId="{6E587128-CA9F-4241-9986-FAB0C7590714}" type="parTrans" cxnId="{08F9A49E-48B7-46AE-B3DD-8360DBA2B72B}">
      <dgm:prSet/>
      <dgm:spPr/>
      <dgm:t>
        <a:bodyPr/>
        <a:lstStyle/>
        <a:p>
          <a:endParaRPr lang="en-US"/>
        </a:p>
      </dgm:t>
    </dgm:pt>
    <dgm:pt modelId="{C145F4C4-705F-42AC-8136-9BF9EDC2595E}" type="sibTrans" cxnId="{08F9A49E-48B7-46AE-B3DD-8360DBA2B72B}">
      <dgm:prSet/>
      <dgm:spPr/>
      <dgm:t>
        <a:bodyPr/>
        <a:lstStyle/>
        <a:p>
          <a:endParaRPr lang="en-US"/>
        </a:p>
      </dgm:t>
    </dgm:pt>
    <dgm:pt modelId="{D3F780FE-E6D1-4774-A759-BD4B30446EFA}">
      <dgm:prSet/>
      <dgm:spPr/>
      <dgm:t>
        <a:bodyPr/>
        <a:lstStyle/>
        <a:p>
          <a:pPr>
            <a:lnSpc>
              <a:spcPct val="100000"/>
            </a:lnSpc>
            <a:defRPr b="1"/>
          </a:pPr>
          <a:r>
            <a:rPr lang="fi-FI"/>
            <a:t>Matkakorvaukset</a:t>
          </a:r>
          <a:endParaRPr lang="en-US"/>
        </a:p>
      </dgm:t>
    </dgm:pt>
    <dgm:pt modelId="{F999DE15-F0A0-458B-BAC3-CBF924EC9D26}" type="parTrans" cxnId="{690BD482-FC6D-4048-8D39-5301285640BB}">
      <dgm:prSet/>
      <dgm:spPr/>
      <dgm:t>
        <a:bodyPr/>
        <a:lstStyle/>
        <a:p>
          <a:endParaRPr lang="en-US"/>
        </a:p>
      </dgm:t>
    </dgm:pt>
    <dgm:pt modelId="{0A5ABF8E-38E8-42B5-AC6D-E0BB473C4778}" type="sibTrans" cxnId="{690BD482-FC6D-4048-8D39-5301285640BB}">
      <dgm:prSet/>
      <dgm:spPr/>
      <dgm:t>
        <a:bodyPr/>
        <a:lstStyle/>
        <a:p>
          <a:endParaRPr lang="en-US"/>
        </a:p>
      </dgm:t>
    </dgm:pt>
    <dgm:pt modelId="{A037A977-5341-4E4F-B935-09077C239B54}">
      <dgm:prSet/>
      <dgm:spPr/>
      <dgm:t>
        <a:bodyPr/>
        <a:lstStyle/>
        <a:p>
          <a:pPr>
            <a:lnSpc>
              <a:spcPct val="100000"/>
            </a:lnSpc>
          </a:pPr>
          <a:r>
            <a:rPr lang="fi-FI" dirty="0"/>
            <a:t>Sairaanhoidon kannalta välttämättömät matka- ja majoituskustannukset halvinta kulkutapaa käyttäen, ellei muuta matkustustapaa sairauden laadusta tai liikenneolosuhteista johtuen ole pidettävä välttämättömänä (Kela-korvattavat matkat)</a:t>
          </a:r>
          <a:endParaRPr lang="en-US" dirty="0"/>
        </a:p>
      </dgm:t>
    </dgm:pt>
    <dgm:pt modelId="{07358CAB-B2C7-4064-8F8C-6D955CD385EE}" type="parTrans" cxnId="{D2061428-F850-4518-AC3F-CBFAD82EEB64}">
      <dgm:prSet/>
      <dgm:spPr/>
      <dgm:t>
        <a:bodyPr/>
        <a:lstStyle/>
        <a:p>
          <a:endParaRPr lang="en-US"/>
        </a:p>
      </dgm:t>
    </dgm:pt>
    <dgm:pt modelId="{BB2AF34D-9CD1-4F92-A2D2-269097123592}" type="sibTrans" cxnId="{D2061428-F850-4518-AC3F-CBFAD82EEB64}">
      <dgm:prSet/>
      <dgm:spPr/>
      <dgm:t>
        <a:bodyPr/>
        <a:lstStyle/>
        <a:p>
          <a:endParaRPr lang="en-US"/>
        </a:p>
      </dgm:t>
    </dgm:pt>
    <dgm:pt modelId="{F9806DED-2DF9-499A-A1EF-DE1FF6EE7180}">
      <dgm:prSet/>
      <dgm:spPr/>
      <dgm:t>
        <a:bodyPr/>
        <a:lstStyle/>
        <a:p>
          <a:pPr>
            <a:lnSpc>
              <a:spcPct val="100000"/>
            </a:lnSpc>
          </a:pPr>
          <a:r>
            <a:rPr lang="fi-FI"/>
            <a:t>terveyskeskusmaksut</a:t>
          </a:r>
          <a:endParaRPr lang="fi-FI" dirty="0"/>
        </a:p>
      </dgm:t>
    </dgm:pt>
    <dgm:pt modelId="{35E8D3ED-0756-447B-8196-83AAF9C5BBA9}" type="parTrans" cxnId="{7021AB36-4278-4C7C-BD47-A0864F69FDB6}">
      <dgm:prSet/>
      <dgm:spPr/>
      <dgm:t>
        <a:bodyPr/>
        <a:lstStyle/>
        <a:p>
          <a:endParaRPr lang="fi-FI"/>
        </a:p>
      </dgm:t>
    </dgm:pt>
    <dgm:pt modelId="{46282F02-4765-4708-A6E3-EEAA3F0BDF64}" type="sibTrans" cxnId="{7021AB36-4278-4C7C-BD47-A0864F69FDB6}">
      <dgm:prSet/>
      <dgm:spPr/>
      <dgm:t>
        <a:bodyPr/>
        <a:lstStyle/>
        <a:p>
          <a:endParaRPr lang="fi-FI"/>
        </a:p>
      </dgm:t>
    </dgm:pt>
    <dgm:pt modelId="{D3E7B621-087F-4749-A641-52284F2B6855}">
      <dgm:prSet/>
      <dgm:spPr/>
      <dgm:t>
        <a:bodyPr/>
        <a:lstStyle/>
        <a:p>
          <a:pPr>
            <a:lnSpc>
              <a:spcPct val="100000"/>
            </a:lnSpc>
          </a:pPr>
          <a:r>
            <a:rPr lang="fi-FI"/>
            <a:t>sarjahoitomaksut</a:t>
          </a:r>
          <a:endParaRPr lang="fi-FI" dirty="0"/>
        </a:p>
      </dgm:t>
    </dgm:pt>
    <dgm:pt modelId="{FBE55BCF-F158-41E9-A273-8EBCEF568B17}" type="parTrans" cxnId="{DE5A7A53-69F8-48BE-A11B-7ACF83844054}">
      <dgm:prSet/>
      <dgm:spPr/>
      <dgm:t>
        <a:bodyPr/>
        <a:lstStyle/>
        <a:p>
          <a:endParaRPr lang="fi-FI"/>
        </a:p>
      </dgm:t>
    </dgm:pt>
    <dgm:pt modelId="{5FFE0A0F-14AF-4193-B5D2-FC1A451F1C7B}" type="sibTrans" cxnId="{DE5A7A53-69F8-48BE-A11B-7ACF83844054}">
      <dgm:prSet/>
      <dgm:spPr/>
      <dgm:t>
        <a:bodyPr/>
        <a:lstStyle/>
        <a:p>
          <a:endParaRPr lang="fi-FI"/>
        </a:p>
      </dgm:t>
    </dgm:pt>
    <dgm:pt modelId="{E5291467-1AA6-4DD6-A147-D3A91B5A4F76}">
      <dgm:prSet/>
      <dgm:spPr/>
      <dgm:t>
        <a:bodyPr/>
        <a:lstStyle/>
        <a:p>
          <a:pPr>
            <a:lnSpc>
              <a:spcPct val="100000"/>
            </a:lnSpc>
          </a:pPr>
          <a:r>
            <a:rPr lang="fi-FI"/>
            <a:t>päiväkirurgian maksut</a:t>
          </a:r>
          <a:endParaRPr lang="fi-FI" dirty="0"/>
        </a:p>
      </dgm:t>
    </dgm:pt>
    <dgm:pt modelId="{3EB968D8-A9A5-485A-A181-4357334BAF79}" type="parTrans" cxnId="{BA296CF1-604A-4031-85D8-8F9292327901}">
      <dgm:prSet/>
      <dgm:spPr/>
      <dgm:t>
        <a:bodyPr/>
        <a:lstStyle/>
        <a:p>
          <a:endParaRPr lang="fi-FI"/>
        </a:p>
      </dgm:t>
    </dgm:pt>
    <dgm:pt modelId="{9D463B23-E773-4568-9A8A-01203DF97C33}" type="sibTrans" cxnId="{BA296CF1-604A-4031-85D8-8F9292327901}">
      <dgm:prSet/>
      <dgm:spPr/>
      <dgm:t>
        <a:bodyPr/>
        <a:lstStyle/>
        <a:p>
          <a:endParaRPr lang="fi-FI"/>
        </a:p>
      </dgm:t>
    </dgm:pt>
    <dgm:pt modelId="{FBF72B44-C8CA-478D-B6C2-2F2766306AF4}">
      <dgm:prSet/>
      <dgm:spPr/>
      <dgm:t>
        <a:bodyPr/>
        <a:lstStyle/>
        <a:p>
          <a:pPr>
            <a:lnSpc>
              <a:spcPct val="100000"/>
            </a:lnSpc>
          </a:pPr>
          <a:r>
            <a:rPr lang="fi-FI"/>
            <a:t>päiväsairaalamaksut </a:t>
          </a:r>
          <a:endParaRPr lang="fi-FI" dirty="0"/>
        </a:p>
      </dgm:t>
    </dgm:pt>
    <dgm:pt modelId="{6D626A84-4F57-40C5-AED9-6781F03EDD73}" type="parTrans" cxnId="{F76FC3E4-865A-4528-872A-115FFE2DDEEE}">
      <dgm:prSet/>
      <dgm:spPr/>
      <dgm:t>
        <a:bodyPr/>
        <a:lstStyle/>
        <a:p>
          <a:endParaRPr lang="fi-FI"/>
        </a:p>
      </dgm:t>
    </dgm:pt>
    <dgm:pt modelId="{A02778F1-39F7-4817-917D-B1DE64FC7C0B}" type="sibTrans" cxnId="{F76FC3E4-865A-4528-872A-115FFE2DDEEE}">
      <dgm:prSet/>
      <dgm:spPr/>
      <dgm:t>
        <a:bodyPr/>
        <a:lstStyle/>
        <a:p>
          <a:endParaRPr lang="fi-FI"/>
        </a:p>
      </dgm:t>
    </dgm:pt>
    <dgm:pt modelId="{C43A0C59-2A60-4CDC-B13C-D5BF64ADDD61}">
      <dgm:prSet/>
      <dgm:spPr/>
      <dgm:t>
        <a:bodyPr/>
        <a:lstStyle/>
        <a:p>
          <a:pPr>
            <a:lnSpc>
              <a:spcPct val="100000"/>
            </a:lnSpc>
          </a:pPr>
          <a:r>
            <a:rPr lang="fi-FI"/>
            <a:t>sairaalahoitoon liittyvän kotisairaalan ja kotihoidon maksut, kuitenkin enintään 4 kuukaudelta kalenterivuodessa</a:t>
          </a:r>
          <a:endParaRPr lang="fi-FI" dirty="0"/>
        </a:p>
      </dgm:t>
    </dgm:pt>
    <dgm:pt modelId="{7AB4976E-EE97-4163-B52B-1F606C69E68F}" type="parTrans" cxnId="{9EB45AD3-F357-4ADE-9904-F9433FB4D5BF}">
      <dgm:prSet/>
      <dgm:spPr/>
      <dgm:t>
        <a:bodyPr/>
        <a:lstStyle/>
        <a:p>
          <a:endParaRPr lang="fi-FI"/>
        </a:p>
      </dgm:t>
    </dgm:pt>
    <dgm:pt modelId="{628390C1-70C7-412D-994F-A601210C7ECA}" type="sibTrans" cxnId="{9EB45AD3-F357-4ADE-9904-F9433FB4D5BF}">
      <dgm:prSet/>
      <dgm:spPr/>
      <dgm:t>
        <a:bodyPr/>
        <a:lstStyle/>
        <a:p>
          <a:endParaRPr lang="fi-FI"/>
        </a:p>
      </dgm:t>
    </dgm:pt>
    <dgm:pt modelId="{24D4CFF1-BF12-4448-AA55-667B359A16F2}">
      <dgm:prSet/>
      <dgm:spPr/>
      <dgm:t>
        <a:bodyPr/>
        <a:lstStyle/>
        <a:p>
          <a:pPr>
            <a:lnSpc>
              <a:spcPct val="100000"/>
            </a:lnSpc>
          </a:pPr>
          <a:r>
            <a:rPr lang="fi-FI" dirty="0"/>
            <a:t>sairaalamaksut korvataan alimman maksuluokan mukaan enintään 180 vrk saman sairauden johdosta.</a:t>
          </a:r>
        </a:p>
      </dgm:t>
    </dgm:pt>
    <dgm:pt modelId="{AE44C0F4-49C5-4162-9DF9-E0267DBC4E40}" type="parTrans" cxnId="{683175D1-7114-4F6B-836D-CE36EB91E08D}">
      <dgm:prSet/>
      <dgm:spPr/>
      <dgm:t>
        <a:bodyPr/>
        <a:lstStyle/>
        <a:p>
          <a:endParaRPr lang="fi-FI"/>
        </a:p>
      </dgm:t>
    </dgm:pt>
    <dgm:pt modelId="{553F99AA-5B6B-44B0-9D87-D9A0CD816EF1}" type="sibTrans" cxnId="{683175D1-7114-4F6B-836D-CE36EB91E08D}">
      <dgm:prSet/>
      <dgm:spPr/>
      <dgm:t>
        <a:bodyPr/>
        <a:lstStyle/>
        <a:p>
          <a:endParaRPr lang="fi-FI"/>
        </a:p>
      </dgm:t>
    </dgm:pt>
    <dgm:pt modelId="{1E752DCE-9A1C-4F69-9371-5DE32296B4FB}">
      <dgm:prSet/>
      <dgm:spPr/>
      <dgm:t>
        <a:bodyPr/>
        <a:lstStyle/>
        <a:p>
          <a:pPr>
            <a:lnSpc>
              <a:spcPct val="100000"/>
            </a:lnSpc>
          </a:pPr>
          <a:r>
            <a:rPr lang="fi-FI" dirty="0"/>
            <a:t>Lääkärin lähete tarvitaan</a:t>
          </a:r>
          <a:endParaRPr lang="en-US" dirty="0"/>
        </a:p>
      </dgm:t>
    </dgm:pt>
    <dgm:pt modelId="{BF0E75E7-2081-4B81-B8DF-D477DA77DA8A}" type="parTrans" cxnId="{AB105F75-F6B7-409E-A85F-C27672521A58}">
      <dgm:prSet/>
      <dgm:spPr/>
      <dgm:t>
        <a:bodyPr/>
        <a:lstStyle/>
        <a:p>
          <a:endParaRPr lang="fi-FI"/>
        </a:p>
      </dgm:t>
    </dgm:pt>
    <dgm:pt modelId="{0141A210-74B2-42BC-A54F-A7B001C3239B}" type="sibTrans" cxnId="{AB105F75-F6B7-409E-A85F-C27672521A58}">
      <dgm:prSet/>
      <dgm:spPr/>
      <dgm:t>
        <a:bodyPr/>
        <a:lstStyle/>
        <a:p>
          <a:endParaRPr lang="fi-FI"/>
        </a:p>
      </dgm:t>
    </dgm:pt>
    <dgm:pt modelId="{C53485A1-BA6A-4A6F-87DC-05EBB7B24F14}" type="pres">
      <dgm:prSet presAssocID="{529EE3D0-3F77-4906-86D0-6E31607DAAFC}" presName="linear" presStyleCnt="0">
        <dgm:presLayoutVars>
          <dgm:animLvl val="lvl"/>
          <dgm:resizeHandles val="exact"/>
        </dgm:presLayoutVars>
      </dgm:prSet>
      <dgm:spPr/>
    </dgm:pt>
    <dgm:pt modelId="{CF741FE7-2C6B-4D47-8D67-560E7F6C833E}" type="pres">
      <dgm:prSet presAssocID="{7DEAA602-860B-4939-8AFB-9583C04D9E4A}" presName="parentText" presStyleLbl="node1" presStyleIdx="0" presStyleCnt="3">
        <dgm:presLayoutVars>
          <dgm:chMax val="0"/>
          <dgm:bulletEnabled val="1"/>
        </dgm:presLayoutVars>
      </dgm:prSet>
      <dgm:spPr/>
    </dgm:pt>
    <dgm:pt modelId="{120269E3-B512-4371-8942-D68FC535B9DD}" type="pres">
      <dgm:prSet presAssocID="{7DEAA602-860B-4939-8AFB-9583C04D9E4A}" presName="childText" presStyleLbl="revTx" presStyleIdx="0" presStyleCnt="3">
        <dgm:presLayoutVars>
          <dgm:bulletEnabled val="1"/>
        </dgm:presLayoutVars>
      </dgm:prSet>
      <dgm:spPr/>
    </dgm:pt>
    <dgm:pt modelId="{DFA093DA-A415-4FEC-AF97-6963F14BFB43}" type="pres">
      <dgm:prSet presAssocID="{4562669B-08D9-4F26-A480-086C0013C927}" presName="parentText" presStyleLbl="node1" presStyleIdx="1" presStyleCnt="3">
        <dgm:presLayoutVars>
          <dgm:chMax val="0"/>
          <dgm:bulletEnabled val="1"/>
        </dgm:presLayoutVars>
      </dgm:prSet>
      <dgm:spPr/>
    </dgm:pt>
    <dgm:pt modelId="{CA12A77B-3134-474B-A783-BF8DAEFA2226}" type="pres">
      <dgm:prSet presAssocID="{4562669B-08D9-4F26-A480-086C0013C927}" presName="childText" presStyleLbl="revTx" presStyleIdx="1" presStyleCnt="3">
        <dgm:presLayoutVars>
          <dgm:bulletEnabled val="1"/>
        </dgm:presLayoutVars>
      </dgm:prSet>
      <dgm:spPr/>
    </dgm:pt>
    <dgm:pt modelId="{5517B9E4-009F-4A93-ADFF-853EE7B82A2C}" type="pres">
      <dgm:prSet presAssocID="{D3F780FE-E6D1-4774-A759-BD4B30446EFA}" presName="parentText" presStyleLbl="node1" presStyleIdx="2" presStyleCnt="3">
        <dgm:presLayoutVars>
          <dgm:chMax val="0"/>
          <dgm:bulletEnabled val="1"/>
        </dgm:presLayoutVars>
      </dgm:prSet>
      <dgm:spPr/>
    </dgm:pt>
    <dgm:pt modelId="{2A4AB5D6-A21D-4C93-9BD2-FDCE11793449}" type="pres">
      <dgm:prSet presAssocID="{D3F780FE-E6D1-4774-A759-BD4B30446EFA}" presName="childText" presStyleLbl="revTx" presStyleIdx="2" presStyleCnt="3">
        <dgm:presLayoutVars>
          <dgm:bulletEnabled val="1"/>
        </dgm:presLayoutVars>
      </dgm:prSet>
      <dgm:spPr/>
    </dgm:pt>
  </dgm:ptLst>
  <dgm:cxnLst>
    <dgm:cxn modelId="{BA7C2C09-B8F1-4B06-B417-6DD1AE2E0B18}" type="presOf" srcId="{C6454BCA-83A3-4CB5-976B-619485EA4B52}" destId="{CA12A77B-3134-474B-A783-BF8DAEFA2226}" srcOrd="0" destOrd="0" presId="urn:microsoft.com/office/officeart/2005/8/layout/vList2"/>
    <dgm:cxn modelId="{52A8FA13-0799-40B8-B48A-1E52EAC5C9C2}" srcId="{4562669B-08D9-4F26-A480-086C0013C927}" destId="{C6454BCA-83A3-4CB5-976B-619485EA4B52}" srcOrd="0" destOrd="0" parTransId="{5B430840-4BB2-44B3-AA60-CB7286A737EF}" sibTransId="{1EBBD132-9B10-4B8F-A8DA-261BF5A6D163}"/>
    <dgm:cxn modelId="{1F770A1F-E3CD-47A0-8888-44E0E9518C9F}" type="presOf" srcId="{529EE3D0-3F77-4906-86D0-6E31607DAAFC}" destId="{C53485A1-BA6A-4A6F-87DC-05EBB7B24F14}" srcOrd="0" destOrd="0" presId="urn:microsoft.com/office/officeart/2005/8/layout/vList2"/>
    <dgm:cxn modelId="{D2061428-F850-4518-AC3F-CBFAD82EEB64}" srcId="{D3F780FE-E6D1-4774-A759-BD4B30446EFA}" destId="{A037A977-5341-4E4F-B935-09077C239B54}" srcOrd="0" destOrd="0" parTransId="{07358CAB-B2C7-4064-8F8C-6D955CD385EE}" sibTransId="{BB2AF34D-9CD1-4F92-A2D2-269097123592}"/>
    <dgm:cxn modelId="{C439FD30-CED5-4080-BA2D-D56CEF91B17E}" type="presOf" srcId="{1E752DCE-9A1C-4F69-9371-5DE32296B4FB}" destId="{CA12A77B-3134-474B-A783-BF8DAEFA2226}" srcOrd="0" destOrd="1" presId="urn:microsoft.com/office/officeart/2005/8/layout/vList2"/>
    <dgm:cxn modelId="{7021AB36-4278-4C7C-BD47-A0864F69FDB6}" srcId="{7DEAA602-860B-4939-8AFB-9583C04D9E4A}" destId="{F9806DED-2DF9-499A-A1EF-DE1FF6EE7180}" srcOrd="1" destOrd="0" parTransId="{35E8D3ED-0756-447B-8196-83AAF9C5BBA9}" sibTransId="{46282F02-4765-4708-A6E3-EEAA3F0BDF64}"/>
    <dgm:cxn modelId="{2EA13338-34C2-4AAA-A9F4-BDE64D2FC3AD}" type="presOf" srcId="{7DEAA602-860B-4939-8AFB-9583C04D9E4A}" destId="{CF741FE7-2C6B-4D47-8D67-560E7F6C833E}" srcOrd="0" destOrd="0" presId="urn:microsoft.com/office/officeart/2005/8/layout/vList2"/>
    <dgm:cxn modelId="{23C25938-E0F4-43D1-BD8F-CDEAD52A3936}" srcId="{7DEAA602-860B-4939-8AFB-9583C04D9E4A}" destId="{89492CCF-2F15-4044-A6CF-648265FE7B37}" srcOrd="0" destOrd="0" parTransId="{C2641320-D4CD-4C8C-906A-AFF999E47B3A}" sibTransId="{71F8BCE0-085E-43C9-92A4-DDC7D02B8CB3}"/>
    <dgm:cxn modelId="{1D069939-7A80-4151-9C77-471EA0C48B34}" type="presOf" srcId="{4562669B-08D9-4F26-A480-086C0013C927}" destId="{DFA093DA-A415-4FEC-AF97-6963F14BFB43}" srcOrd="0" destOrd="0" presId="urn:microsoft.com/office/officeart/2005/8/layout/vList2"/>
    <dgm:cxn modelId="{CBE9623C-E97D-41AC-9010-E403148A6586}" srcId="{529EE3D0-3F77-4906-86D0-6E31607DAAFC}" destId="{7DEAA602-860B-4939-8AFB-9583C04D9E4A}" srcOrd="0" destOrd="0" parTransId="{2F4DA64A-1393-4565-9CE9-BE5A7563B4B7}" sibTransId="{E1AFC3EF-9042-4A56-87D0-6CB17D3877BA}"/>
    <dgm:cxn modelId="{9CA7893D-59A8-42FD-AD1F-EB3AC36092DB}" type="presOf" srcId="{24D4CFF1-BF12-4448-AA55-667B359A16F2}" destId="{120269E3-B512-4371-8942-D68FC535B9DD}" srcOrd="0" destOrd="6" presId="urn:microsoft.com/office/officeart/2005/8/layout/vList2"/>
    <dgm:cxn modelId="{47AFBE3D-EBB8-4CEE-B3E5-8450540680C3}" type="presOf" srcId="{C43A0C59-2A60-4CDC-B13C-D5BF64ADDD61}" destId="{120269E3-B512-4371-8942-D68FC535B9DD}" srcOrd="0" destOrd="5" presId="urn:microsoft.com/office/officeart/2005/8/layout/vList2"/>
    <dgm:cxn modelId="{49985F67-2596-4385-9BD7-FE422CEDD29D}" type="presOf" srcId="{E5291467-1AA6-4DD6-A147-D3A91B5A4F76}" destId="{120269E3-B512-4371-8942-D68FC535B9DD}" srcOrd="0" destOrd="3" presId="urn:microsoft.com/office/officeart/2005/8/layout/vList2"/>
    <dgm:cxn modelId="{EB66B14F-23B4-433E-8DE4-0A99A1147CCF}" type="presOf" srcId="{F9806DED-2DF9-499A-A1EF-DE1FF6EE7180}" destId="{120269E3-B512-4371-8942-D68FC535B9DD}" srcOrd="0" destOrd="1" presId="urn:microsoft.com/office/officeart/2005/8/layout/vList2"/>
    <dgm:cxn modelId="{E2670453-E8B4-4CD5-87E5-9F5011186084}" type="presOf" srcId="{D3E7B621-087F-4749-A641-52284F2B6855}" destId="{120269E3-B512-4371-8942-D68FC535B9DD}" srcOrd="0" destOrd="2" presId="urn:microsoft.com/office/officeart/2005/8/layout/vList2"/>
    <dgm:cxn modelId="{DE5A7A53-69F8-48BE-A11B-7ACF83844054}" srcId="{7DEAA602-860B-4939-8AFB-9583C04D9E4A}" destId="{D3E7B621-087F-4749-A641-52284F2B6855}" srcOrd="2" destOrd="0" parTransId="{FBE55BCF-F158-41E9-A273-8EBCEF568B17}" sibTransId="{5FFE0A0F-14AF-4193-B5D2-FC1A451F1C7B}"/>
    <dgm:cxn modelId="{AB105F75-F6B7-409E-A85F-C27672521A58}" srcId="{4562669B-08D9-4F26-A480-086C0013C927}" destId="{1E752DCE-9A1C-4F69-9371-5DE32296B4FB}" srcOrd="1" destOrd="0" parTransId="{BF0E75E7-2081-4B81-B8DF-D477DA77DA8A}" sibTransId="{0141A210-74B2-42BC-A54F-A7B001C3239B}"/>
    <dgm:cxn modelId="{90AE507C-1593-437B-8C93-6F7A02053336}" type="presOf" srcId="{D3F780FE-E6D1-4774-A759-BD4B30446EFA}" destId="{5517B9E4-009F-4A93-ADFF-853EE7B82A2C}" srcOrd="0" destOrd="0" presId="urn:microsoft.com/office/officeart/2005/8/layout/vList2"/>
    <dgm:cxn modelId="{690BD482-FC6D-4048-8D39-5301285640BB}" srcId="{529EE3D0-3F77-4906-86D0-6E31607DAAFC}" destId="{D3F780FE-E6D1-4774-A759-BD4B30446EFA}" srcOrd="2" destOrd="0" parTransId="{F999DE15-F0A0-458B-BAC3-CBF924EC9D26}" sibTransId="{0A5ABF8E-38E8-42B5-AC6D-E0BB473C4778}"/>
    <dgm:cxn modelId="{DE188888-6609-4391-A99B-E49FBC962B62}" srcId="{529EE3D0-3F77-4906-86D0-6E31607DAAFC}" destId="{4562669B-08D9-4F26-A480-086C0013C927}" srcOrd="1" destOrd="0" parTransId="{B98F5EA4-0B4B-4731-B98B-AA42DC59F78F}" sibTransId="{51AACCC2-9820-49C5-A1BC-2F22B7BACA78}"/>
    <dgm:cxn modelId="{4979689D-2EC9-4A90-B26C-2A36521547B7}" type="presOf" srcId="{FBF72B44-C8CA-478D-B6C2-2F2766306AF4}" destId="{120269E3-B512-4371-8942-D68FC535B9DD}" srcOrd="0" destOrd="4" presId="urn:microsoft.com/office/officeart/2005/8/layout/vList2"/>
    <dgm:cxn modelId="{08F9A49E-48B7-46AE-B3DD-8360DBA2B72B}" srcId="{4562669B-08D9-4F26-A480-086C0013C927}" destId="{16F384B2-5974-464F-80E6-44A9A65616BB}" srcOrd="2" destOrd="0" parTransId="{6E587128-CA9F-4241-9986-FAB0C7590714}" sibTransId="{C145F4C4-705F-42AC-8136-9BF9EDC2595E}"/>
    <dgm:cxn modelId="{683175D1-7114-4F6B-836D-CE36EB91E08D}" srcId="{7DEAA602-860B-4939-8AFB-9583C04D9E4A}" destId="{24D4CFF1-BF12-4448-AA55-667B359A16F2}" srcOrd="6" destOrd="0" parTransId="{AE44C0F4-49C5-4162-9DF9-E0267DBC4E40}" sibTransId="{553F99AA-5B6B-44B0-9D87-D9A0CD816EF1}"/>
    <dgm:cxn modelId="{9EB45AD3-F357-4ADE-9904-F9433FB4D5BF}" srcId="{7DEAA602-860B-4939-8AFB-9583C04D9E4A}" destId="{C43A0C59-2A60-4CDC-B13C-D5BF64ADDD61}" srcOrd="5" destOrd="0" parTransId="{7AB4976E-EE97-4163-B52B-1F606C69E68F}" sibTransId="{628390C1-70C7-412D-994F-A601210C7ECA}"/>
    <dgm:cxn modelId="{F76FC3E4-865A-4528-872A-115FFE2DDEEE}" srcId="{7DEAA602-860B-4939-8AFB-9583C04D9E4A}" destId="{FBF72B44-C8CA-478D-B6C2-2F2766306AF4}" srcOrd="4" destOrd="0" parTransId="{6D626A84-4F57-40C5-AED9-6781F03EDD73}" sibTransId="{A02778F1-39F7-4817-917D-B1DE64FC7C0B}"/>
    <dgm:cxn modelId="{BA296CF1-604A-4031-85D8-8F9292327901}" srcId="{7DEAA602-860B-4939-8AFB-9583C04D9E4A}" destId="{E5291467-1AA6-4DD6-A147-D3A91B5A4F76}" srcOrd="3" destOrd="0" parTransId="{3EB968D8-A9A5-485A-A181-4357334BAF79}" sibTransId="{9D463B23-E773-4568-9A8A-01203DF97C33}"/>
    <dgm:cxn modelId="{E50FBEF3-4A81-452D-8FB7-858186C2F4DA}" type="presOf" srcId="{A037A977-5341-4E4F-B935-09077C239B54}" destId="{2A4AB5D6-A21D-4C93-9BD2-FDCE11793449}" srcOrd="0" destOrd="0" presId="urn:microsoft.com/office/officeart/2005/8/layout/vList2"/>
    <dgm:cxn modelId="{0770D8F7-B65F-4BB6-B438-ED0729DBFB92}" type="presOf" srcId="{16F384B2-5974-464F-80E6-44A9A65616BB}" destId="{CA12A77B-3134-474B-A783-BF8DAEFA2226}" srcOrd="0" destOrd="2" presId="urn:microsoft.com/office/officeart/2005/8/layout/vList2"/>
    <dgm:cxn modelId="{95B362F9-0499-4FDD-B1A5-C1582A64A968}" type="presOf" srcId="{89492CCF-2F15-4044-A6CF-648265FE7B37}" destId="{120269E3-B512-4371-8942-D68FC535B9DD}" srcOrd="0" destOrd="0" presId="urn:microsoft.com/office/officeart/2005/8/layout/vList2"/>
    <dgm:cxn modelId="{56E074C8-3337-4887-863A-3322BD188FC4}" type="presParOf" srcId="{C53485A1-BA6A-4A6F-87DC-05EBB7B24F14}" destId="{CF741FE7-2C6B-4D47-8D67-560E7F6C833E}" srcOrd="0" destOrd="0" presId="urn:microsoft.com/office/officeart/2005/8/layout/vList2"/>
    <dgm:cxn modelId="{07B0D919-F137-4DCF-BA27-B0F56B37A09B}" type="presParOf" srcId="{C53485A1-BA6A-4A6F-87DC-05EBB7B24F14}" destId="{120269E3-B512-4371-8942-D68FC535B9DD}" srcOrd="1" destOrd="0" presId="urn:microsoft.com/office/officeart/2005/8/layout/vList2"/>
    <dgm:cxn modelId="{7D0F274E-8082-4E99-AC1D-56CBE79D0CBE}" type="presParOf" srcId="{C53485A1-BA6A-4A6F-87DC-05EBB7B24F14}" destId="{DFA093DA-A415-4FEC-AF97-6963F14BFB43}" srcOrd="2" destOrd="0" presId="urn:microsoft.com/office/officeart/2005/8/layout/vList2"/>
    <dgm:cxn modelId="{EF18E436-6B43-461E-A508-A82A80C1FC73}" type="presParOf" srcId="{C53485A1-BA6A-4A6F-87DC-05EBB7B24F14}" destId="{CA12A77B-3134-474B-A783-BF8DAEFA2226}" srcOrd="3" destOrd="0" presId="urn:microsoft.com/office/officeart/2005/8/layout/vList2"/>
    <dgm:cxn modelId="{8F2DC959-43F4-41DD-A043-2981BC37D5EF}" type="presParOf" srcId="{C53485A1-BA6A-4A6F-87DC-05EBB7B24F14}" destId="{5517B9E4-009F-4A93-ADFF-853EE7B82A2C}" srcOrd="4" destOrd="0" presId="urn:microsoft.com/office/officeart/2005/8/layout/vList2"/>
    <dgm:cxn modelId="{E235BF95-8B2F-4611-832C-3B5519734467}" type="presParOf" srcId="{C53485A1-BA6A-4A6F-87DC-05EBB7B24F14}" destId="{2A4AB5D6-A21D-4C93-9BD2-FDCE11793449}"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E652730-C1D8-47F6-BD39-0C178701FEEB}"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B7B56010-5D19-4B85-8982-DD3338191227}">
      <dgm:prSet/>
      <dgm:spPr/>
      <dgm:t>
        <a:bodyPr/>
        <a:lstStyle/>
        <a:p>
          <a:r>
            <a:rPr lang="fi-FI"/>
            <a:t>Lääkekorvaukset </a:t>
          </a:r>
          <a:endParaRPr lang="en-US"/>
        </a:p>
      </dgm:t>
    </dgm:pt>
    <dgm:pt modelId="{AF7DEBE0-781B-4FAE-A49F-32A049C97AAE}" type="parTrans" cxnId="{066AE9C7-44D8-47EE-AC88-92B37429C420}">
      <dgm:prSet/>
      <dgm:spPr/>
      <dgm:t>
        <a:bodyPr/>
        <a:lstStyle/>
        <a:p>
          <a:endParaRPr lang="en-US"/>
        </a:p>
      </dgm:t>
    </dgm:pt>
    <dgm:pt modelId="{FC703706-1E2D-460F-9AF9-D7563CC070BF}" type="sibTrans" cxnId="{066AE9C7-44D8-47EE-AC88-92B37429C420}">
      <dgm:prSet/>
      <dgm:spPr/>
      <dgm:t>
        <a:bodyPr/>
        <a:lstStyle/>
        <a:p>
          <a:endParaRPr lang="en-US"/>
        </a:p>
      </dgm:t>
    </dgm:pt>
    <dgm:pt modelId="{67822CA2-F055-40F5-90B6-D4838662C211}">
      <dgm:prSet/>
      <dgm:spPr/>
      <dgm:t>
        <a:bodyPr/>
        <a:lstStyle/>
        <a:p>
          <a:r>
            <a:rPr lang="fi-FI"/>
            <a:t>Alkuomavastuuta ei korvata </a:t>
          </a:r>
          <a:endParaRPr lang="en-US"/>
        </a:p>
      </dgm:t>
    </dgm:pt>
    <dgm:pt modelId="{5AAF4826-7BF6-4CE3-B765-9A4F4BE5A958}" type="parTrans" cxnId="{69E2DACA-398D-40C7-B91E-28F4EBF03F92}">
      <dgm:prSet/>
      <dgm:spPr/>
      <dgm:t>
        <a:bodyPr/>
        <a:lstStyle/>
        <a:p>
          <a:endParaRPr lang="en-US"/>
        </a:p>
      </dgm:t>
    </dgm:pt>
    <dgm:pt modelId="{70D07998-25E2-491F-8228-3B42268B8F9B}" type="sibTrans" cxnId="{69E2DACA-398D-40C7-B91E-28F4EBF03F92}">
      <dgm:prSet/>
      <dgm:spPr/>
      <dgm:t>
        <a:bodyPr/>
        <a:lstStyle/>
        <a:p>
          <a:endParaRPr lang="en-US"/>
        </a:p>
      </dgm:t>
    </dgm:pt>
    <dgm:pt modelId="{4D7F26D2-F4C0-44FA-B8D5-06A1A2873EFD}">
      <dgm:prSet/>
      <dgm:spPr/>
      <dgm:t>
        <a:bodyPr/>
        <a:lstStyle/>
        <a:p>
          <a:r>
            <a:rPr lang="fi-FI"/>
            <a:t>Omavastuu 5,00 € / lääke</a:t>
          </a:r>
          <a:endParaRPr lang="en-US"/>
        </a:p>
      </dgm:t>
    </dgm:pt>
    <dgm:pt modelId="{D84A2030-B5E9-426D-9DB9-576AC0E98EED}" type="parTrans" cxnId="{0BA59B40-7A32-4907-BB6A-CDD44238E491}">
      <dgm:prSet/>
      <dgm:spPr/>
      <dgm:t>
        <a:bodyPr/>
        <a:lstStyle/>
        <a:p>
          <a:endParaRPr lang="en-US"/>
        </a:p>
      </dgm:t>
    </dgm:pt>
    <dgm:pt modelId="{6A3DC568-9554-4B82-842B-2D4269244BD2}" type="sibTrans" cxnId="{0BA59B40-7A32-4907-BB6A-CDD44238E491}">
      <dgm:prSet/>
      <dgm:spPr/>
      <dgm:t>
        <a:bodyPr/>
        <a:lstStyle/>
        <a:p>
          <a:endParaRPr lang="en-US"/>
        </a:p>
      </dgm:t>
    </dgm:pt>
    <dgm:pt modelId="{93DE9C72-BB98-4857-9D2C-B392502A0347}">
      <dgm:prSet/>
      <dgm:spPr/>
      <dgm:t>
        <a:bodyPr/>
        <a:lstStyle/>
        <a:p>
          <a:r>
            <a:rPr lang="fi-FI"/>
            <a:t>Korvataan lääkärin määräämät Kela-korvattavat reseptivalmisteet</a:t>
          </a:r>
          <a:endParaRPr lang="en-US"/>
        </a:p>
      </dgm:t>
    </dgm:pt>
    <dgm:pt modelId="{8C0EB2B1-AB06-49D9-AD08-997E76A85ABF}" type="parTrans" cxnId="{22A4E6EA-564C-423E-B946-A20EA6F04360}">
      <dgm:prSet/>
      <dgm:spPr/>
      <dgm:t>
        <a:bodyPr/>
        <a:lstStyle/>
        <a:p>
          <a:endParaRPr lang="en-US"/>
        </a:p>
      </dgm:t>
    </dgm:pt>
    <dgm:pt modelId="{27F925AC-3F2A-4E3F-A510-3F198C6A044A}" type="sibTrans" cxnId="{22A4E6EA-564C-423E-B946-A20EA6F04360}">
      <dgm:prSet/>
      <dgm:spPr/>
      <dgm:t>
        <a:bodyPr/>
        <a:lstStyle/>
        <a:p>
          <a:endParaRPr lang="en-US"/>
        </a:p>
      </dgm:t>
    </dgm:pt>
    <dgm:pt modelId="{66F5594D-2BAD-4458-BFFE-888053EF7453}">
      <dgm:prSet/>
      <dgm:spPr/>
      <dgm:t>
        <a:bodyPr/>
        <a:lstStyle/>
        <a:p>
          <a:r>
            <a:rPr lang="fi-FI"/>
            <a:t>Viitehintajärjestelmä</a:t>
          </a:r>
          <a:endParaRPr lang="en-US"/>
        </a:p>
      </dgm:t>
    </dgm:pt>
    <dgm:pt modelId="{BAFFE915-3863-4AC1-8CEB-1430FE396DD2}" type="parTrans" cxnId="{F8A91525-1C7C-4A55-B573-5259D744F8B2}">
      <dgm:prSet/>
      <dgm:spPr/>
      <dgm:t>
        <a:bodyPr/>
        <a:lstStyle/>
        <a:p>
          <a:endParaRPr lang="en-US"/>
        </a:p>
      </dgm:t>
    </dgm:pt>
    <dgm:pt modelId="{D0DBC47E-56EF-4F00-AE61-EEEC5E17A7C7}" type="sibTrans" cxnId="{F8A91525-1C7C-4A55-B573-5259D744F8B2}">
      <dgm:prSet/>
      <dgm:spPr/>
      <dgm:t>
        <a:bodyPr/>
        <a:lstStyle/>
        <a:p>
          <a:endParaRPr lang="en-US"/>
        </a:p>
      </dgm:t>
    </dgm:pt>
    <dgm:pt modelId="{769A3372-484A-4FFB-AADF-5BA95F9E7FF2}">
      <dgm:prSet/>
      <dgm:spPr/>
      <dgm:t>
        <a:bodyPr/>
        <a:lstStyle/>
        <a:p>
          <a:r>
            <a:rPr lang="fi-FI" dirty="0"/>
            <a:t>Vakuutettujen erityiskorvattavat lääkeoikeudet käsitellään kassassa</a:t>
          </a:r>
          <a:endParaRPr lang="en-US" dirty="0"/>
        </a:p>
      </dgm:t>
    </dgm:pt>
    <dgm:pt modelId="{8A6F57DA-1B60-4EDC-8785-3314BD942C38}" type="parTrans" cxnId="{7E744C21-7DC9-4667-86B0-E5F466AE33B0}">
      <dgm:prSet/>
      <dgm:spPr/>
      <dgm:t>
        <a:bodyPr/>
        <a:lstStyle/>
        <a:p>
          <a:endParaRPr lang="en-US"/>
        </a:p>
      </dgm:t>
    </dgm:pt>
    <dgm:pt modelId="{8A34A7AE-93CC-4A61-8972-E2DD8841DF87}" type="sibTrans" cxnId="{7E744C21-7DC9-4667-86B0-E5F466AE33B0}">
      <dgm:prSet/>
      <dgm:spPr/>
      <dgm:t>
        <a:bodyPr/>
        <a:lstStyle/>
        <a:p>
          <a:endParaRPr lang="en-US"/>
        </a:p>
      </dgm:t>
    </dgm:pt>
    <dgm:pt modelId="{31665386-13D8-4305-8CEA-55DBF9C41259}">
      <dgm:prSet/>
      <dgm:spPr/>
      <dgm:t>
        <a:bodyPr/>
        <a:lstStyle/>
        <a:p>
          <a:r>
            <a:rPr lang="fi-FI"/>
            <a:t>Sopimusapteekeista laskutus suoraan</a:t>
          </a:r>
          <a:endParaRPr lang="en-US"/>
        </a:p>
      </dgm:t>
    </dgm:pt>
    <dgm:pt modelId="{650049C4-FEFD-490A-ADEE-F73F8AFCF2C4}" type="parTrans" cxnId="{AE94CDB5-4F01-4C7B-863F-F4B08D613713}">
      <dgm:prSet/>
      <dgm:spPr/>
      <dgm:t>
        <a:bodyPr/>
        <a:lstStyle/>
        <a:p>
          <a:endParaRPr lang="en-US"/>
        </a:p>
      </dgm:t>
    </dgm:pt>
    <dgm:pt modelId="{50EF853F-73ED-4366-800F-4FFEDB46AF81}" type="sibTrans" cxnId="{AE94CDB5-4F01-4C7B-863F-F4B08D613713}">
      <dgm:prSet/>
      <dgm:spPr/>
      <dgm:t>
        <a:bodyPr/>
        <a:lstStyle/>
        <a:p>
          <a:endParaRPr lang="en-US"/>
        </a:p>
      </dgm:t>
    </dgm:pt>
    <dgm:pt modelId="{275D9819-9ECC-4A0E-8BEA-EDC3F071F6C4}">
      <dgm:prSet/>
      <dgm:spPr/>
      <dgm:t>
        <a:bodyPr/>
        <a:lstStyle/>
        <a:p>
          <a:r>
            <a:rPr lang="fi-FI"/>
            <a:t>Jalkahoito</a:t>
          </a:r>
          <a:endParaRPr lang="en-US"/>
        </a:p>
      </dgm:t>
    </dgm:pt>
    <dgm:pt modelId="{4967C993-48B9-4FE2-AF17-A0CEFDE26F29}" type="parTrans" cxnId="{2BA315D9-326F-45A9-8B65-9F4FC15B6F74}">
      <dgm:prSet/>
      <dgm:spPr/>
      <dgm:t>
        <a:bodyPr/>
        <a:lstStyle/>
        <a:p>
          <a:endParaRPr lang="en-US"/>
        </a:p>
      </dgm:t>
    </dgm:pt>
    <dgm:pt modelId="{BE8D90F1-70C5-40D9-93CD-91BD69C1FF75}" type="sibTrans" cxnId="{2BA315D9-326F-45A9-8B65-9F4FC15B6F74}">
      <dgm:prSet/>
      <dgm:spPr/>
      <dgm:t>
        <a:bodyPr/>
        <a:lstStyle/>
        <a:p>
          <a:endParaRPr lang="en-US"/>
        </a:p>
      </dgm:t>
    </dgm:pt>
    <dgm:pt modelId="{32BF0278-6E53-49C7-850A-82657F6C8536}">
      <dgm:prSet/>
      <dgm:spPr/>
      <dgm:t>
        <a:bodyPr/>
        <a:lstStyle/>
        <a:p>
          <a:r>
            <a:rPr lang="fi-FI"/>
            <a:t>Korvataan 75 %</a:t>
          </a:r>
          <a:endParaRPr lang="en-US"/>
        </a:p>
      </dgm:t>
    </dgm:pt>
    <dgm:pt modelId="{88D96147-4304-4A7D-A115-A06C150404A6}" type="parTrans" cxnId="{41BE4508-546A-4660-8D5A-5F22D53232D4}">
      <dgm:prSet/>
      <dgm:spPr/>
      <dgm:t>
        <a:bodyPr/>
        <a:lstStyle/>
        <a:p>
          <a:endParaRPr lang="en-US"/>
        </a:p>
      </dgm:t>
    </dgm:pt>
    <dgm:pt modelId="{61AE87A6-7A32-4681-AA04-726EBA9AD4A6}" type="sibTrans" cxnId="{41BE4508-546A-4660-8D5A-5F22D53232D4}">
      <dgm:prSet/>
      <dgm:spPr/>
      <dgm:t>
        <a:bodyPr/>
        <a:lstStyle/>
        <a:p>
          <a:endParaRPr lang="en-US"/>
        </a:p>
      </dgm:t>
    </dgm:pt>
    <dgm:pt modelId="{703A36D1-2D19-41BA-9464-BB35792AE28F}">
      <dgm:prSet/>
      <dgm:spPr/>
      <dgm:t>
        <a:bodyPr/>
        <a:lstStyle/>
        <a:p>
          <a:r>
            <a:rPr lang="fi-FI" dirty="0"/>
            <a:t>Hoidon tarpeen tulee olla vastaanotolla todettu, työterveyslääkärin lähete tarvitaan</a:t>
          </a:r>
          <a:endParaRPr lang="en-US" dirty="0"/>
        </a:p>
      </dgm:t>
    </dgm:pt>
    <dgm:pt modelId="{D1353B0C-B1F7-401B-A070-77ED9DC9E176}" type="parTrans" cxnId="{58E9B31B-AA3A-4D26-9A9B-D83A230465A1}">
      <dgm:prSet/>
      <dgm:spPr/>
      <dgm:t>
        <a:bodyPr/>
        <a:lstStyle/>
        <a:p>
          <a:endParaRPr lang="en-US"/>
        </a:p>
      </dgm:t>
    </dgm:pt>
    <dgm:pt modelId="{D45E30A6-7CEA-47A7-AB55-16B140B4DD2B}" type="sibTrans" cxnId="{58E9B31B-AA3A-4D26-9A9B-D83A230465A1}">
      <dgm:prSet/>
      <dgm:spPr/>
      <dgm:t>
        <a:bodyPr/>
        <a:lstStyle/>
        <a:p>
          <a:endParaRPr lang="en-US"/>
        </a:p>
      </dgm:t>
    </dgm:pt>
    <dgm:pt modelId="{13166201-11CF-425F-B9C6-C0904B84BDEC}">
      <dgm:prSet/>
      <dgm:spPr/>
      <dgm:t>
        <a:bodyPr/>
        <a:lstStyle/>
        <a:p>
          <a:r>
            <a:rPr lang="fi-FI"/>
            <a:t>Korvattava hoitosarja yhdellä lähetteellä kolme (3) hoitokertaa</a:t>
          </a:r>
          <a:endParaRPr lang="en-US"/>
        </a:p>
      </dgm:t>
    </dgm:pt>
    <dgm:pt modelId="{68FA879E-6DF7-4EDF-933F-4ACAD02BE672}" type="parTrans" cxnId="{7648C8C8-70C1-4E0F-827B-9084B6A3F870}">
      <dgm:prSet/>
      <dgm:spPr/>
      <dgm:t>
        <a:bodyPr/>
        <a:lstStyle/>
        <a:p>
          <a:endParaRPr lang="en-US"/>
        </a:p>
      </dgm:t>
    </dgm:pt>
    <dgm:pt modelId="{E7CB03A5-60B0-4B4B-8982-6DEBBD52D94A}" type="sibTrans" cxnId="{7648C8C8-70C1-4E0F-827B-9084B6A3F870}">
      <dgm:prSet/>
      <dgm:spPr/>
      <dgm:t>
        <a:bodyPr/>
        <a:lstStyle/>
        <a:p>
          <a:endParaRPr lang="en-US"/>
        </a:p>
      </dgm:t>
    </dgm:pt>
    <dgm:pt modelId="{8015755D-CB7B-46A8-9EFB-525731A018B4}">
      <dgm:prSet/>
      <dgm:spPr/>
      <dgm:t>
        <a:bodyPr/>
        <a:lstStyle/>
        <a:p>
          <a:r>
            <a:rPr lang="fi-FI"/>
            <a:t>Hoidon antajan tulee olla koulutettu jalkaterapeutti</a:t>
          </a:r>
          <a:endParaRPr lang="en-US"/>
        </a:p>
      </dgm:t>
    </dgm:pt>
    <dgm:pt modelId="{EB321632-C005-4F69-BAD3-EF27621B79F8}" type="parTrans" cxnId="{6C4FFBF1-0039-4D1D-B374-24F021F8A94C}">
      <dgm:prSet/>
      <dgm:spPr/>
      <dgm:t>
        <a:bodyPr/>
        <a:lstStyle/>
        <a:p>
          <a:endParaRPr lang="en-US"/>
        </a:p>
      </dgm:t>
    </dgm:pt>
    <dgm:pt modelId="{ED9C077F-2674-4FB8-995C-1A16C1FE69C7}" type="sibTrans" cxnId="{6C4FFBF1-0039-4D1D-B374-24F021F8A94C}">
      <dgm:prSet/>
      <dgm:spPr/>
      <dgm:t>
        <a:bodyPr/>
        <a:lstStyle/>
        <a:p>
          <a:endParaRPr lang="en-US"/>
        </a:p>
      </dgm:t>
    </dgm:pt>
    <dgm:pt modelId="{049BEEE0-E24A-4F97-936F-3998FC8994B9}" type="pres">
      <dgm:prSet presAssocID="{9E652730-C1D8-47F6-BD39-0C178701FEEB}" presName="linear" presStyleCnt="0">
        <dgm:presLayoutVars>
          <dgm:animLvl val="lvl"/>
          <dgm:resizeHandles val="exact"/>
        </dgm:presLayoutVars>
      </dgm:prSet>
      <dgm:spPr/>
    </dgm:pt>
    <dgm:pt modelId="{BB233514-2457-4463-9D59-2179E060A044}" type="pres">
      <dgm:prSet presAssocID="{B7B56010-5D19-4B85-8982-DD3338191227}" presName="parentText" presStyleLbl="node1" presStyleIdx="0" presStyleCnt="2">
        <dgm:presLayoutVars>
          <dgm:chMax val="0"/>
          <dgm:bulletEnabled val="1"/>
        </dgm:presLayoutVars>
      </dgm:prSet>
      <dgm:spPr/>
    </dgm:pt>
    <dgm:pt modelId="{AE72336A-59C1-4DFC-8704-E6FE9C8CC994}" type="pres">
      <dgm:prSet presAssocID="{B7B56010-5D19-4B85-8982-DD3338191227}" presName="childText" presStyleLbl="revTx" presStyleIdx="0" presStyleCnt="2">
        <dgm:presLayoutVars>
          <dgm:bulletEnabled val="1"/>
        </dgm:presLayoutVars>
      </dgm:prSet>
      <dgm:spPr/>
    </dgm:pt>
    <dgm:pt modelId="{BB6FE0DE-8722-4D2C-AF98-1257E4DA5C22}" type="pres">
      <dgm:prSet presAssocID="{275D9819-9ECC-4A0E-8BEA-EDC3F071F6C4}" presName="parentText" presStyleLbl="node1" presStyleIdx="1" presStyleCnt="2">
        <dgm:presLayoutVars>
          <dgm:chMax val="0"/>
          <dgm:bulletEnabled val="1"/>
        </dgm:presLayoutVars>
      </dgm:prSet>
      <dgm:spPr/>
    </dgm:pt>
    <dgm:pt modelId="{D72E271D-5710-43D5-8FB9-041D0B69856C}" type="pres">
      <dgm:prSet presAssocID="{275D9819-9ECC-4A0E-8BEA-EDC3F071F6C4}" presName="childText" presStyleLbl="revTx" presStyleIdx="1" presStyleCnt="2">
        <dgm:presLayoutVars>
          <dgm:bulletEnabled val="1"/>
        </dgm:presLayoutVars>
      </dgm:prSet>
      <dgm:spPr/>
    </dgm:pt>
  </dgm:ptLst>
  <dgm:cxnLst>
    <dgm:cxn modelId="{41BE4508-546A-4660-8D5A-5F22D53232D4}" srcId="{275D9819-9ECC-4A0E-8BEA-EDC3F071F6C4}" destId="{32BF0278-6E53-49C7-850A-82657F6C8536}" srcOrd="0" destOrd="0" parTransId="{88D96147-4304-4A7D-A115-A06C150404A6}" sibTransId="{61AE87A6-7A32-4681-AA04-726EBA9AD4A6}"/>
    <dgm:cxn modelId="{17554709-87F8-4FA2-94EF-6C58EF6A424B}" type="presOf" srcId="{93DE9C72-BB98-4857-9D2C-B392502A0347}" destId="{AE72336A-59C1-4DFC-8704-E6FE9C8CC994}" srcOrd="0" destOrd="2" presId="urn:microsoft.com/office/officeart/2005/8/layout/vList2"/>
    <dgm:cxn modelId="{B346B610-67D0-4FD0-ABD2-E533AAC080E4}" type="presOf" srcId="{275D9819-9ECC-4A0E-8BEA-EDC3F071F6C4}" destId="{BB6FE0DE-8722-4D2C-AF98-1257E4DA5C22}" srcOrd="0" destOrd="0" presId="urn:microsoft.com/office/officeart/2005/8/layout/vList2"/>
    <dgm:cxn modelId="{58E9B31B-AA3A-4D26-9A9B-D83A230465A1}" srcId="{275D9819-9ECC-4A0E-8BEA-EDC3F071F6C4}" destId="{703A36D1-2D19-41BA-9464-BB35792AE28F}" srcOrd="1" destOrd="0" parTransId="{D1353B0C-B1F7-401B-A070-77ED9DC9E176}" sibTransId="{D45E30A6-7CEA-47A7-AB55-16B140B4DD2B}"/>
    <dgm:cxn modelId="{EC9D7F1E-312D-4B6C-9C36-8B797B917ACF}" type="presOf" srcId="{66F5594D-2BAD-4458-BFFE-888053EF7453}" destId="{AE72336A-59C1-4DFC-8704-E6FE9C8CC994}" srcOrd="0" destOrd="3" presId="urn:microsoft.com/office/officeart/2005/8/layout/vList2"/>
    <dgm:cxn modelId="{7E744C21-7DC9-4667-86B0-E5F466AE33B0}" srcId="{B7B56010-5D19-4B85-8982-DD3338191227}" destId="{769A3372-484A-4FFB-AADF-5BA95F9E7FF2}" srcOrd="4" destOrd="0" parTransId="{8A6F57DA-1B60-4EDC-8785-3314BD942C38}" sibTransId="{8A34A7AE-93CC-4A61-8972-E2DD8841DF87}"/>
    <dgm:cxn modelId="{F8A91525-1C7C-4A55-B573-5259D744F8B2}" srcId="{B7B56010-5D19-4B85-8982-DD3338191227}" destId="{66F5594D-2BAD-4458-BFFE-888053EF7453}" srcOrd="3" destOrd="0" parTransId="{BAFFE915-3863-4AC1-8CEB-1430FE396DD2}" sibTransId="{D0DBC47E-56EF-4F00-AE61-EEEC5E17A7C7}"/>
    <dgm:cxn modelId="{DB212D29-2CA5-41DC-8B9A-41D49810A499}" type="presOf" srcId="{703A36D1-2D19-41BA-9464-BB35792AE28F}" destId="{D72E271D-5710-43D5-8FB9-041D0B69856C}" srcOrd="0" destOrd="1" presId="urn:microsoft.com/office/officeart/2005/8/layout/vList2"/>
    <dgm:cxn modelId="{46541A39-27DD-4347-896E-6FFD5391FC62}" type="presOf" srcId="{4D7F26D2-F4C0-44FA-B8D5-06A1A2873EFD}" destId="{AE72336A-59C1-4DFC-8704-E6FE9C8CC994}" srcOrd="0" destOrd="1" presId="urn:microsoft.com/office/officeart/2005/8/layout/vList2"/>
    <dgm:cxn modelId="{0BA59B40-7A32-4907-BB6A-CDD44238E491}" srcId="{B7B56010-5D19-4B85-8982-DD3338191227}" destId="{4D7F26D2-F4C0-44FA-B8D5-06A1A2873EFD}" srcOrd="1" destOrd="0" parTransId="{D84A2030-B5E9-426D-9DB9-576AC0E98EED}" sibTransId="{6A3DC568-9554-4B82-842B-2D4269244BD2}"/>
    <dgm:cxn modelId="{265DF56D-8A7E-496D-879B-45F330D87413}" type="presOf" srcId="{13166201-11CF-425F-B9C6-C0904B84BDEC}" destId="{D72E271D-5710-43D5-8FB9-041D0B69856C}" srcOrd="0" destOrd="2" presId="urn:microsoft.com/office/officeart/2005/8/layout/vList2"/>
    <dgm:cxn modelId="{B9EF456E-0766-4990-A4E7-B68B29B9CA5C}" type="presOf" srcId="{9E652730-C1D8-47F6-BD39-0C178701FEEB}" destId="{049BEEE0-E24A-4F97-936F-3998FC8994B9}" srcOrd="0" destOrd="0" presId="urn:microsoft.com/office/officeart/2005/8/layout/vList2"/>
    <dgm:cxn modelId="{09474074-497E-4016-A9CF-A8AF7667283D}" type="presOf" srcId="{769A3372-484A-4FFB-AADF-5BA95F9E7FF2}" destId="{AE72336A-59C1-4DFC-8704-E6FE9C8CC994}" srcOrd="0" destOrd="4" presId="urn:microsoft.com/office/officeart/2005/8/layout/vList2"/>
    <dgm:cxn modelId="{009AD079-5F85-49F4-8919-CA1C65C7AECC}" type="presOf" srcId="{8015755D-CB7B-46A8-9EFB-525731A018B4}" destId="{D72E271D-5710-43D5-8FB9-041D0B69856C}" srcOrd="0" destOrd="3" presId="urn:microsoft.com/office/officeart/2005/8/layout/vList2"/>
    <dgm:cxn modelId="{262F02A3-3103-4953-9148-85465C486AF4}" type="presOf" srcId="{31665386-13D8-4305-8CEA-55DBF9C41259}" destId="{AE72336A-59C1-4DFC-8704-E6FE9C8CC994}" srcOrd="0" destOrd="5" presId="urn:microsoft.com/office/officeart/2005/8/layout/vList2"/>
    <dgm:cxn modelId="{AE94CDB5-4F01-4C7B-863F-F4B08D613713}" srcId="{B7B56010-5D19-4B85-8982-DD3338191227}" destId="{31665386-13D8-4305-8CEA-55DBF9C41259}" srcOrd="5" destOrd="0" parTransId="{650049C4-FEFD-490A-ADEE-F73F8AFCF2C4}" sibTransId="{50EF853F-73ED-4366-800F-4FFEDB46AF81}"/>
    <dgm:cxn modelId="{473FFCB6-A3EA-4EB6-8DEC-B2B5AEA5E361}" type="presOf" srcId="{32BF0278-6E53-49C7-850A-82657F6C8536}" destId="{D72E271D-5710-43D5-8FB9-041D0B69856C}" srcOrd="0" destOrd="0" presId="urn:microsoft.com/office/officeart/2005/8/layout/vList2"/>
    <dgm:cxn modelId="{588369C0-7DFA-4F50-9D7A-C256C9FEBBF1}" type="presOf" srcId="{67822CA2-F055-40F5-90B6-D4838662C211}" destId="{AE72336A-59C1-4DFC-8704-E6FE9C8CC994}" srcOrd="0" destOrd="0" presId="urn:microsoft.com/office/officeart/2005/8/layout/vList2"/>
    <dgm:cxn modelId="{066AE9C7-44D8-47EE-AC88-92B37429C420}" srcId="{9E652730-C1D8-47F6-BD39-0C178701FEEB}" destId="{B7B56010-5D19-4B85-8982-DD3338191227}" srcOrd="0" destOrd="0" parTransId="{AF7DEBE0-781B-4FAE-A49F-32A049C97AAE}" sibTransId="{FC703706-1E2D-460F-9AF9-D7563CC070BF}"/>
    <dgm:cxn modelId="{7648C8C8-70C1-4E0F-827B-9084B6A3F870}" srcId="{275D9819-9ECC-4A0E-8BEA-EDC3F071F6C4}" destId="{13166201-11CF-425F-B9C6-C0904B84BDEC}" srcOrd="2" destOrd="0" parTransId="{68FA879E-6DF7-4EDF-933F-4ACAD02BE672}" sibTransId="{E7CB03A5-60B0-4B4B-8982-6DEBBD52D94A}"/>
    <dgm:cxn modelId="{69E2DACA-398D-40C7-B91E-28F4EBF03F92}" srcId="{B7B56010-5D19-4B85-8982-DD3338191227}" destId="{67822CA2-F055-40F5-90B6-D4838662C211}" srcOrd="0" destOrd="0" parTransId="{5AAF4826-7BF6-4CE3-B765-9A4F4BE5A958}" sibTransId="{70D07998-25E2-491F-8228-3B42268B8F9B}"/>
    <dgm:cxn modelId="{2BA315D9-326F-45A9-8B65-9F4FC15B6F74}" srcId="{9E652730-C1D8-47F6-BD39-0C178701FEEB}" destId="{275D9819-9ECC-4A0E-8BEA-EDC3F071F6C4}" srcOrd="1" destOrd="0" parTransId="{4967C993-48B9-4FE2-AF17-A0CEFDE26F29}" sibTransId="{BE8D90F1-70C5-40D9-93CD-91BD69C1FF75}"/>
    <dgm:cxn modelId="{0A980ADD-CA7A-45A8-BA29-83A422CAD00B}" type="presOf" srcId="{B7B56010-5D19-4B85-8982-DD3338191227}" destId="{BB233514-2457-4463-9D59-2179E060A044}" srcOrd="0" destOrd="0" presId="urn:microsoft.com/office/officeart/2005/8/layout/vList2"/>
    <dgm:cxn modelId="{22A4E6EA-564C-423E-B946-A20EA6F04360}" srcId="{B7B56010-5D19-4B85-8982-DD3338191227}" destId="{93DE9C72-BB98-4857-9D2C-B392502A0347}" srcOrd="2" destOrd="0" parTransId="{8C0EB2B1-AB06-49D9-AD08-997E76A85ABF}" sibTransId="{27F925AC-3F2A-4E3F-A510-3F198C6A044A}"/>
    <dgm:cxn modelId="{6C4FFBF1-0039-4D1D-B374-24F021F8A94C}" srcId="{275D9819-9ECC-4A0E-8BEA-EDC3F071F6C4}" destId="{8015755D-CB7B-46A8-9EFB-525731A018B4}" srcOrd="3" destOrd="0" parTransId="{EB321632-C005-4F69-BAD3-EF27621B79F8}" sibTransId="{ED9C077F-2674-4FB8-995C-1A16C1FE69C7}"/>
    <dgm:cxn modelId="{0560CC25-81FC-4E11-B4C0-EB2596A3431E}" type="presParOf" srcId="{049BEEE0-E24A-4F97-936F-3998FC8994B9}" destId="{BB233514-2457-4463-9D59-2179E060A044}" srcOrd="0" destOrd="0" presId="urn:microsoft.com/office/officeart/2005/8/layout/vList2"/>
    <dgm:cxn modelId="{E8B64123-6844-401A-8B25-D4A6FFAB4861}" type="presParOf" srcId="{049BEEE0-E24A-4F97-936F-3998FC8994B9}" destId="{AE72336A-59C1-4DFC-8704-E6FE9C8CC994}" srcOrd="1" destOrd="0" presId="urn:microsoft.com/office/officeart/2005/8/layout/vList2"/>
    <dgm:cxn modelId="{06A5F24B-27EC-450D-8AE3-054C652155AB}" type="presParOf" srcId="{049BEEE0-E24A-4F97-936F-3998FC8994B9}" destId="{BB6FE0DE-8722-4D2C-AF98-1257E4DA5C22}" srcOrd="2" destOrd="0" presId="urn:microsoft.com/office/officeart/2005/8/layout/vList2"/>
    <dgm:cxn modelId="{1968281D-1607-44BA-91AF-393F6CB1849B}" type="presParOf" srcId="{049BEEE0-E24A-4F97-936F-3998FC8994B9}" destId="{D72E271D-5710-43D5-8FB9-041D0B69856C}"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A97C81-7C99-4B28-BF59-C64689B9015D}">
      <dsp:nvSpPr>
        <dsp:cNvPr id="0" name=""/>
        <dsp:cNvSpPr/>
      </dsp:nvSpPr>
      <dsp:spPr>
        <a:xfrm>
          <a:off x="0" y="1571"/>
          <a:ext cx="5098256" cy="1268791"/>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fi-FI" sz="1500" u="sng" kern="1200" dirty="0"/>
            <a:t>Työpaikkakassa</a:t>
          </a:r>
          <a:r>
            <a:rPr lang="fi-FI" sz="1500" kern="1200" dirty="0"/>
            <a:t> on vakuutuskassalain mukainen vakuutuskassa, joka on saanut Kelalta suostumuksen myöntää jäsenilleen sairausvakuutuslain mukaisia  etuuksia. </a:t>
          </a:r>
          <a:endParaRPr lang="en-US" sz="1500" kern="1200" dirty="0"/>
        </a:p>
      </dsp:txBody>
      <dsp:txXfrm>
        <a:off x="61937" y="63508"/>
        <a:ext cx="4974382" cy="1144917"/>
      </dsp:txXfrm>
    </dsp:sp>
    <dsp:sp modelId="{8F968249-D5D5-4419-AD46-634881A4CF65}">
      <dsp:nvSpPr>
        <dsp:cNvPr id="0" name=""/>
        <dsp:cNvSpPr/>
      </dsp:nvSpPr>
      <dsp:spPr>
        <a:xfrm>
          <a:off x="0" y="1428763"/>
          <a:ext cx="5098256" cy="1801800"/>
        </a:xfrm>
        <a:prstGeom prst="roundRect">
          <a:avLst/>
        </a:prstGeom>
        <a:solidFill>
          <a:schemeClr val="accent2">
            <a:hueOff val="11784"/>
            <a:satOff val="-11496"/>
            <a:lumOff val="-58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fi-FI" sz="1500" kern="1200" dirty="0"/>
            <a:t>Osa Suomen sairauskassoista toimii ns. </a:t>
          </a:r>
          <a:r>
            <a:rPr lang="fi-FI" sz="1500" u="sng" kern="1200" dirty="0"/>
            <a:t>täydennyskassoina</a:t>
          </a:r>
          <a:r>
            <a:rPr lang="fi-FI" sz="1500" kern="1200" dirty="0"/>
            <a:t>, jotka eivät myönnä Kelan etuuksia.</a:t>
          </a:r>
        </a:p>
        <a:p>
          <a:pPr marL="0" lvl="0" indent="0" algn="l" defTabSz="666750">
            <a:lnSpc>
              <a:spcPct val="90000"/>
            </a:lnSpc>
            <a:spcBef>
              <a:spcPct val="0"/>
            </a:spcBef>
            <a:spcAft>
              <a:spcPct val="35000"/>
            </a:spcAft>
            <a:buNone/>
          </a:pPr>
          <a:r>
            <a:rPr lang="fi-FI" sz="1500" kern="1200" dirty="0"/>
            <a:t>Lokomon Sairauskassasta hoidetaan oman kassatoiminnan lisäksi kahden täydennyskassan toimintaa: </a:t>
          </a:r>
        </a:p>
        <a:p>
          <a:pPr marL="0" lvl="0" indent="0" algn="l" defTabSz="666750">
            <a:lnSpc>
              <a:spcPct val="90000"/>
            </a:lnSpc>
            <a:spcBef>
              <a:spcPct val="0"/>
            </a:spcBef>
            <a:spcAft>
              <a:spcPct val="35000"/>
            </a:spcAft>
            <a:buNone/>
          </a:pPr>
          <a:r>
            <a:rPr lang="fi-FI" sz="1500" kern="1200" dirty="0"/>
            <a:t>	- UTC:n Sairauskassa</a:t>
          </a:r>
        </a:p>
        <a:p>
          <a:pPr marL="0" lvl="0" indent="0" algn="l" defTabSz="666750">
            <a:lnSpc>
              <a:spcPct val="90000"/>
            </a:lnSpc>
            <a:spcBef>
              <a:spcPct val="0"/>
            </a:spcBef>
            <a:spcAft>
              <a:spcPct val="35000"/>
            </a:spcAft>
            <a:buNone/>
          </a:pPr>
          <a:r>
            <a:rPr lang="en-US" sz="1500" kern="1200" dirty="0"/>
            <a:t>	- Tamfeltin Sairauskassa</a:t>
          </a:r>
        </a:p>
      </dsp:txBody>
      <dsp:txXfrm>
        <a:off x="87957" y="1516720"/>
        <a:ext cx="4922342" cy="1625886"/>
      </dsp:txXfrm>
    </dsp:sp>
    <dsp:sp modelId="{C014DD64-A0A9-4C6F-85DD-5DA33EBEB5AA}">
      <dsp:nvSpPr>
        <dsp:cNvPr id="0" name=""/>
        <dsp:cNvSpPr/>
      </dsp:nvSpPr>
      <dsp:spPr>
        <a:xfrm>
          <a:off x="0" y="3388963"/>
          <a:ext cx="5098256" cy="1348449"/>
        </a:xfrm>
        <a:prstGeom prst="roundRect">
          <a:avLst/>
        </a:prstGeom>
        <a:solidFill>
          <a:schemeClr val="accent2">
            <a:hueOff val="23569"/>
            <a:satOff val="-22991"/>
            <a:lumOff val="-1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fi-FI" sz="1500" kern="1200" dirty="0"/>
            <a:t>Työpaikkakassoja on yhteensä Suomessa tällä hetkellä 52, täydennyskassoja 70</a:t>
          </a:r>
          <a:endParaRPr lang="en-US" sz="1500" kern="1200" dirty="0"/>
        </a:p>
      </dsp:txBody>
      <dsp:txXfrm>
        <a:off x="65826" y="3454789"/>
        <a:ext cx="4966604" cy="1216797"/>
      </dsp:txXfrm>
    </dsp:sp>
    <dsp:sp modelId="{DF140D8F-45C8-4E59-B1A5-EB1ACA55330E}">
      <dsp:nvSpPr>
        <dsp:cNvPr id="0" name=""/>
        <dsp:cNvSpPr/>
      </dsp:nvSpPr>
      <dsp:spPr>
        <a:xfrm>
          <a:off x="0" y="4895812"/>
          <a:ext cx="5098256" cy="1223296"/>
        </a:xfrm>
        <a:prstGeom prst="roundRect">
          <a:avLst/>
        </a:prstGeom>
        <a:solidFill>
          <a:schemeClr val="accent2">
            <a:hueOff val="35353"/>
            <a:satOff val="-34487"/>
            <a:lumOff val="-176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fi-FI" sz="1500" kern="1200"/>
            <a:t>Työpaikkakassan toimintaa ohjaa samat ohjeet kuin Kelassa ja niillä on samat järjestelmät käytössä</a:t>
          </a:r>
          <a:endParaRPr lang="en-US" sz="1500" kern="1200"/>
        </a:p>
      </dsp:txBody>
      <dsp:txXfrm>
        <a:off x="59716" y="4955528"/>
        <a:ext cx="4978824" cy="11038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5C29D9-89AB-41F1-ADA0-1341A74DCEF7}">
      <dsp:nvSpPr>
        <dsp:cNvPr id="0" name=""/>
        <dsp:cNvSpPr/>
      </dsp:nvSpPr>
      <dsp:spPr>
        <a:xfrm>
          <a:off x="0" y="83627"/>
          <a:ext cx="5098256" cy="777263"/>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defRPr b="1"/>
          </a:pPr>
          <a:r>
            <a:rPr lang="fi-FI" sz="1700" kern="1200"/>
            <a:t>Juridisesti itsenäisesti yksiköitä</a:t>
          </a:r>
          <a:endParaRPr lang="en-US" sz="1700" kern="1200"/>
        </a:p>
      </dsp:txBody>
      <dsp:txXfrm>
        <a:off x="37943" y="121570"/>
        <a:ext cx="5022370" cy="701377"/>
      </dsp:txXfrm>
    </dsp:sp>
    <dsp:sp modelId="{7CCBE2DC-6701-43AB-B446-16C50ECDD273}">
      <dsp:nvSpPr>
        <dsp:cNvPr id="0" name=""/>
        <dsp:cNvSpPr/>
      </dsp:nvSpPr>
      <dsp:spPr>
        <a:xfrm>
          <a:off x="0" y="909851"/>
          <a:ext cx="5098256" cy="777263"/>
        </a:xfrm>
        <a:prstGeom prst="roundRect">
          <a:avLst/>
        </a:prstGeom>
        <a:solidFill>
          <a:schemeClr val="accent5">
            <a:hueOff val="-227665"/>
            <a:satOff val="-19810"/>
            <a:lumOff val="-19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defRPr b="1"/>
          </a:pPr>
          <a:r>
            <a:rPr lang="fi-FI" sz="1700" kern="1200"/>
            <a:t>Oma hallinto</a:t>
          </a:r>
          <a:endParaRPr lang="en-US" sz="1700" kern="1200"/>
        </a:p>
      </dsp:txBody>
      <dsp:txXfrm>
        <a:off x="37943" y="947794"/>
        <a:ext cx="5022370" cy="701377"/>
      </dsp:txXfrm>
    </dsp:sp>
    <dsp:sp modelId="{6ABF686D-691A-476E-A461-F5A92B78E30B}">
      <dsp:nvSpPr>
        <dsp:cNvPr id="0" name=""/>
        <dsp:cNvSpPr/>
      </dsp:nvSpPr>
      <dsp:spPr>
        <a:xfrm>
          <a:off x="0" y="1687115"/>
          <a:ext cx="5098256" cy="1196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870" tIns="21590" rIns="120904" bIns="21590" numCol="1" spcCol="1270" anchor="t" anchorCtr="0">
          <a:noAutofit/>
        </a:bodyPr>
        <a:lstStyle/>
        <a:p>
          <a:pPr marL="114300" lvl="1" indent="-114300" algn="l" defTabSz="577850">
            <a:lnSpc>
              <a:spcPct val="90000"/>
            </a:lnSpc>
            <a:spcBef>
              <a:spcPct val="0"/>
            </a:spcBef>
            <a:spcAft>
              <a:spcPct val="20000"/>
            </a:spcAft>
            <a:buFont typeface="Arial" panose="020B0604020202020204" pitchFamily="34" charset="0"/>
            <a:buChar char="•"/>
          </a:pPr>
          <a:r>
            <a:rPr lang="fi-FI" sz="1300" kern="1200" dirty="0"/>
            <a:t>Lokomon Sairauskassan hallituksessa yhdeksän jäsentä (9), edustettuna sekä työntekijöitä, toimihenkilöitä, että ylempiä toimihenkilöitä. Osakkaiden edustajana hallituksessa Metso Finland Oy:stä Petteri Suontausta</a:t>
          </a:r>
          <a:endParaRPr lang="en-US" sz="1300" kern="1200" dirty="0"/>
        </a:p>
        <a:p>
          <a:pPr marL="114300" lvl="1" indent="-114300" algn="l" defTabSz="577850">
            <a:lnSpc>
              <a:spcPct val="90000"/>
            </a:lnSpc>
            <a:spcBef>
              <a:spcPct val="0"/>
            </a:spcBef>
            <a:spcAft>
              <a:spcPct val="20000"/>
            </a:spcAft>
            <a:buFont typeface="Arial" panose="020B0604020202020204" pitchFamily="34" charset="0"/>
            <a:buChar char="•"/>
          </a:pPr>
          <a:r>
            <a:rPr lang="fi-FI" sz="1300" kern="1200" dirty="0"/>
            <a:t>Hallituksen jäsenten vaali sääntömääräisessä marraskuun kassankokouksessa</a:t>
          </a:r>
          <a:endParaRPr lang="en-US" sz="1300" kern="1200" dirty="0"/>
        </a:p>
      </dsp:txBody>
      <dsp:txXfrm>
        <a:off x="0" y="1687115"/>
        <a:ext cx="5098256" cy="1196460"/>
      </dsp:txXfrm>
    </dsp:sp>
    <dsp:sp modelId="{F6B28CB1-9320-4B0D-B213-8E7F303E1982}">
      <dsp:nvSpPr>
        <dsp:cNvPr id="0" name=""/>
        <dsp:cNvSpPr/>
      </dsp:nvSpPr>
      <dsp:spPr>
        <a:xfrm>
          <a:off x="0" y="2883575"/>
          <a:ext cx="5098256" cy="777263"/>
        </a:xfrm>
        <a:prstGeom prst="roundRect">
          <a:avLst/>
        </a:prstGeom>
        <a:solidFill>
          <a:schemeClr val="accent5">
            <a:hueOff val="-455330"/>
            <a:satOff val="-39621"/>
            <a:lumOff val="-39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defRPr b="1"/>
          </a:pPr>
          <a:r>
            <a:rPr lang="fi-FI" sz="1700" kern="1200" dirty="0"/>
            <a:t>Kassan palveluksessa työskentelee toimitusjohtaja ja </a:t>
          </a:r>
        </a:p>
        <a:p>
          <a:pPr marL="0" lvl="0" indent="0" algn="l" defTabSz="755650">
            <a:lnSpc>
              <a:spcPct val="90000"/>
            </a:lnSpc>
            <a:spcBef>
              <a:spcPct val="0"/>
            </a:spcBef>
            <a:spcAft>
              <a:spcPct val="35000"/>
            </a:spcAft>
            <a:buNone/>
            <a:defRPr b="1"/>
          </a:pPr>
          <a:r>
            <a:rPr lang="fi-FI" sz="1700" kern="1200" dirty="0"/>
            <a:t>2 vakuutussihteeriä </a:t>
          </a:r>
          <a:endParaRPr lang="en-US" sz="1700" kern="1200" dirty="0"/>
        </a:p>
      </dsp:txBody>
      <dsp:txXfrm>
        <a:off x="37943" y="2921518"/>
        <a:ext cx="5022370" cy="701377"/>
      </dsp:txXfrm>
    </dsp:sp>
    <dsp:sp modelId="{B5A1B685-6BA1-434F-B0E4-F3584A4B0824}">
      <dsp:nvSpPr>
        <dsp:cNvPr id="0" name=""/>
        <dsp:cNvSpPr/>
      </dsp:nvSpPr>
      <dsp:spPr>
        <a:xfrm>
          <a:off x="0" y="3660839"/>
          <a:ext cx="5098256" cy="10381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870" tIns="21590" rIns="120904" bIns="21590" numCol="1" spcCol="1270" anchor="t" anchorCtr="0">
          <a:noAutofit/>
        </a:bodyPr>
        <a:lstStyle/>
        <a:p>
          <a:pPr marL="114300" lvl="1" indent="-114300" algn="l" defTabSz="577850">
            <a:lnSpc>
              <a:spcPct val="90000"/>
            </a:lnSpc>
            <a:spcBef>
              <a:spcPct val="0"/>
            </a:spcBef>
            <a:spcAft>
              <a:spcPct val="20000"/>
            </a:spcAft>
            <a:buChar char="•"/>
            <a:defRPr b="1"/>
          </a:pPr>
          <a:r>
            <a:rPr lang="en-US" sz="1300" b="0" kern="1200" dirty="0"/>
            <a:t>Taina Tuominen, </a:t>
          </a:r>
          <a:r>
            <a:rPr lang="en-US" sz="1300" b="0" kern="1200" dirty="0" err="1"/>
            <a:t>toimitusjohtaja</a:t>
          </a:r>
          <a:r>
            <a:rPr lang="en-US" sz="1300" b="0" kern="1200" dirty="0"/>
            <a:t>, p.0503173884, taina.tuominen@metso.com</a:t>
          </a:r>
        </a:p>
        <a:p>
          <a:pPr marL="114300" lvl="1" indent="-114300" algn="l" defTabSz="577850">
            <a:lnSpc>
              <a:spcPct val="90000"/>
            </a:lnSpc>
            <a:spcBef>
              <a:spcPct val="0"/>
            </a:spcBef>
            <a:spcAft>
              <a:spcPct val="20000"/>
            </a:spcAft>
            <a:buChar char="•"/>
            <a:defRPr b="1"/>
          </a:pPr>
          <a:r>
            <a:rPr lang="en-US" sz="1300" b="0" kern="1200" dirty="0"/>
            <a:t>Hanna Hautamäki , </a:t>
          </a:r>
          <a:r>
            <a:rPr lang="en-US" sz="1300" b="0" kern="1200" dirty="0" err="1"/>
            <a:t>vakuutussihteeri</a:t>
          </a:r>
          <a:r>
            <a:rPr lang="en-US" sz="1300" b="0" kern="1200" dirty="0"/>
            <a:t>, p. 0505056394, hanna.hautamaki@metso.com</a:t>
          </a:r>
        </a:p>
        <a:p>
          <a:pPr marL="114300" lvl="1" indent="-114300" algn="l" defTabSz="577850">
            <a:lnSpc>
              <a:spcPct val="90000"/>
            </a:lnSpc>
            <a:spcBef>
              <a:spcPct val="0"/>
            </a:spcBef>
            <a:spcAft>
              <a:spcPct val="20000"/>
            </a:spcAft>
            <a:buChar char="•"/>
            <a:defRPr b="1"/>
          </a:pPr>
          <a:r>
            <a:rPr lang="en-US" sz="1300" b="0" kern="1200" dirty="0"/>
            <a:t>Sirpa Olán, </a:t>
          </a:r>
          <a:r>
            <a:rPr lang="en-US" sz="1300" b="0" kern="1200" dirty="0" err="1"/>
            <a:t>vakuutussihteeri</a:t>
          </a:r>
          <a:r>
            <a:rPr lang="en-US" sz="1300" b="0" kern="1200" dirty="0"/>
            <a:t>, p. 0503171668, sirpa.olan@metso.com</a:t>
          </a:r>
        </a:p>
      </dsp:txBody>
      <dsp:txXfrm>
        <a:off x="0" y="3660839"/>
        <a:ext cx="5098256" cy="1038105"/>
      </dsp:txXfrm>
    </dsp:sp>
    <dsp:sp modelId="{EFBF30B0-29DC-4D25-8086-2B636B9B7BCB}">
      <dsp:nvSpPr>
        <dsp:cNvPr id="0" name=""/>
        <dsp:cNvSpPr/>
      </dsp:nvSpPr>
      <dsp:spPr>
        <a:xfrm>
          <a:off x="0" y="4698944"/>
          <a:ext cx="5098256" cy="777263"/>
        </a:xfrm>
        <a:prstGeom prst="roundRect">
          <a:avLst/>
        </a:prstGeom>
        <a:solidFill>
          <a:schemeClr val="accent5">
            <a:hueOff val="-682995"/>
            <a:satOff val="-59431"/>
            <a:lumOff val="-58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defRPr b="1"/>
          </a:pPr>
          <a:r>
            <a:rPr lang="fi-FI" sz="1700" kern="1200" dirty="0"/>
            <a:t>Lokomon Sairauskassan asiantuntijalääkäreinä toimivat :</a:t>
          </a:r>
          <a:endParaRPr lang="en-US" sz="1700" kern="1200" dirty="0"/>
        </a:p>
      </dsp:txBody>
      <dsp:txXfrm>
        <a:off x="37943" y="4736887"/>
        <a:ext cx="5022370" cy="701377"/>
      </dsp:txXfrm>
    </dsp:sp>
    <dsp:sp modelId="{F7D70A20-D54A-4CCE-B37F-23916B225D17}">
      <dsp:nvSpPr>
        <dsp:cNvPr id="0" name=""/>
        <dsp:cNvSpPr/>
      </dsp:nvSpPr>
      <dsp:spPr>
        <a:xfrm>
          <a:off x="0" y="5476208"/>
          <a:ext cx="5098256" cy="4486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870" tIns="21590" rIns="120904" bIns="21590" numCol="1" spcCol="1270" anchor="t" anchorCtr="0">
          <a:noAutofit/>
        </a:bodyPr>
        <a:lstStyle/>
        <a:p>
          <a:pPr marL="114300" lvl="1" indent="-114300" algn="l" defTabSz="577850">
            <a:lnSpc>
              <a:spcPct val="90000"/>
            </a:lnSpc>
            <a:spcBef>
              <a:spcPct val="0"/>
            </a:spcBef>
            <a:spcAft>
              <a:spcPct val="20000"/>
            </a:spcAft>
            <a:buChar char="•"/>
          </a:pPr>
          <a:r>
            <a:rPr lang="en-US" sz="1300" kern="1200" dirty="0" err="1"/>
            <a:t>Kela</a:t>
          </a:r>
          <a:r>
            <a:rPr lang="en-US" sz="1300" kern="1200" dirty="0"/>
            <a:t>, </a:t>
          </a:r>
          <a:r>
            <a:rPr lang="en-US" sz="1300" kern="1200" dirty="0" err="1"/>
            <a:t>työpaikkakassojen</a:t>
          </a:r>
          <a:r>
            <a:rPr lang="en-US" sz="1300" kern="1200" dirty="0"/>
            <a:t> </a:t>
          </a:r>
          <a:r>
            <a:rPr lang="en-US" sz="1300" kern="1200" dirty="0" err="1"/>
            <a:t>asiantuntijalääkäriyksikkö</a:t>
          </a:r>
          <a:endParaRPr lang="en-US" sz="1300" kern="1200" dirty="0"/>
        </a:p>
        <a:p>
          <a:pPr marL="114300" lvl="1" indent="-114300" algn="l" defTabSz="577850">
            <a:lnSpc>
              <a:spcPct val="90000"/>
            </a:lnSpc>
            <a:spcBef>
              <a:spcPct val="0"/>
            </a:spcBef>
            <a:spcAft>
              <a:spcPct val="20000"/>
            </a:spcAft>
            <a:buChar char="•"/>
          </a:pPr>
          <a:r>
            <a:rPr lang="fi-FI" sz="1300" kern="1200" dirty="0"/>
            <a:t> Aulikki Juntunen, Työterveyshuollon ylilääkäri, Lääkärikeskus Aava</a:t>
          </a:r>
          <a:endParaRPr lang="en-US" sz="1300" kern="1200" dirty="0"/>
        </a:p>
      </dsp:txBody>
      <dsp:txXfrm>
        <a:off x="0" y="5476208"/>
        <a:ext cx="5098256" cy="44867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DEC67E-455A-4091-96D3-25DF67D56C62}">
      <dsp:nvSpPr>
        <dsp:cNvPr id="0" name=""/>
        <dsp:cNvSpPr/>
      </dsp:nvSpPr>
      <dsp:spPr>
        <a:xfrm>
          <a:off x="0" y="160460"/>
          <a:ext cx="5098256" cy="192699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fi-FI" sz="2700" kern="1200" dirty="0"/>
            <a:t>Ylin päätäntävalta kassan asioissa on kassankokouksella, johon jokaisella kassan vakuutetulla on oikeus osallistua. </a:t>
          </a:r>
          <a:endParaRPr lang="en-US" sz="2700" kern="1200" dirty="0"/>
        </a:p>
      </dsp:txBody>
      <dsp:txXfrm>
        <a:off x="94068" y="254528"/>
        <a:ext cx="4910120" cy="1738854"/>
      </dsp:txXfrm>
    </dsp:sp>
    <dsp:sp modelId="{157756D1-151A-45FE-BF1F-115E2C76CAC5}">
      <dsp:nvSpPr>
        <dsp:cNvPr id="0" name=""/>
        <dsp:cNvSpPr/>
      </dsp:nvSpPr>
      <dsp:spPr>
        <a:xfrm>
          <a:off x="0" y="2165211"/>
          <a:ext cx="5098256" cy="1926990"/>
        </a:xfrm>
        <a:prstGeom prst="roundRect">
          <a:avLst/>
        </a:prstGeom>
        <a:solidFill>
          <a:schemeClr val="accent2">
            <a:hueOff val="35353"/>
            <a:satOff val="-34487"/>
            <a:lumOff val="-176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fi-FI" sz="2700" kern="1200"/>
            <a:t>Sääntömääräiset kassankokoukset pidetään kaksi kertaa vuodessa (huhtikuu ja marraskuu)</a:t>
          </a:r>
          <a:endParaRPr lang="en-US" sz="2700" kern="1200"/>
        </a:p>
      </dsp:txBody>
      <dsp:txXfrm>
        <a:off x="94068" y="2259279"/>
        <a:ext cx="4910120" cy="1738854"/>
      </dsp:txXfrm>
    </dsp:sp>
    <dsp:sp modelId="{AD42D079-FAE1-4821-B2D6-A81CAB93C8AD}">
      <dsp:nvSpPr>
        <dsp:cNvPr id="0" name=""/>
        <dsp:cNvSpPr/>
      </dsp:nvSpPr>
      <dsp:spPr>
        <a:xfrm>
          <a:off x="0" y="4092201"/>
          <a:ext cx="5098256" cy="1397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870"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fi-FI" sz="2100" kern="1200"/>
            <a:t>Huhtikuussa tilinpäätöskokous </a:t>
          </a:r>
          <a:endParaRPr lang="en-US" sz="2100" kern="1200"/>
        </a:p>
        <a:p>
          <a:pPr marL="228600" lvl="1" indent="-228600" algn="l" defTabSz="933450">
            <a:lnSpc>
              <a:spcPct val="90000"/>
            </a:lnSpc>
            <a:spcBef>
              <a:spcPct val="0"/>
            </a:spcBef>
            <a:spcAft>
              <a:spcPct val="20000"/>
            </a:spcAft>
            <a:buChar char="•"/>
          </a:pPr>
          <a:r>
            <a:rPr lang="fi-FI" sz="2100" kern="1200"/>
            <a:t>Marraskuussa hallituksen jäsenten vaali</a:t>
          </a:r>
          <a:endParaRPr lang="en-US" sz="2100" kern="1200"/>
        </a:p>
        <a:p>
          <a:pPr marL="228600" lvl="1" indent="-228600" algn="l" defTabSz="933450">
            <a:lnSpc>
              <a:spcPct val="90000"/>
            </a:lnSpc>
            <a:spcBef>
              <a:spcPct val="0"/>
            </a:spcBef>
            <a:spcAft>
              <a:spcPct val="20000"/>
            </a:spcAft>
            <a:buChar char="•"/>
          </a:pPr>
          <a:r>
            <a:rPr lang="fi-FI" sz="2100" kern="1200"/>
            <a:t>Hallituksen esittämät sääntömuutokset päätetään kassankokouksessa</a:t>
          </a:r>
          <a:endParaRPr lang="en-US" sz="2100" kern="1200"/>
        </a:p>
      </dsp:txBody>
      <dsp:txXfrm>
        <a:off x="0" y="4092201"/>
        <a:ext cx="5098256" cy="13972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F3844B-728F-4303-957C-03D07132493A}">
      <dsp:nvSpPr>
        <dsp:cNvPr id="0" name=""/>
        <dsp:cNvSpPr/>
      </dsp:nvSpPr>
      <dsp:spPr>
        <a:xfrm>
          <a:off x="0" y="232112"/>
          <a:ext cx="5098256" cy="953403"/>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fi-FI" sz="2400" kern="1200"/>
            <a:t>Kelan etuudet</a:t>
          </a:r>
          <a:endParaRPr lang="en-US" sz="2400" kern="1200"/>
        </a:p>
      </dsp:txBody>
      <dsp:txXfrm>
        <a:off x="46541" y="278653"/>
        <a:ext cx="5005174" cy="860321"/>
      </dsp:txXfrm>
    </dsp:sp>
    <dsp:sp modelId="{A510586B-34DB-427C-99DB-7E7CCD3D019E}">
      <dsp:nvSpPr>
        <dsp:cNvPr id="0" name=""/>
        <dsp:cNvSpPr/>
      </dsp:nvSpPr>
      <dsp:spPr>
        <a:xfrm>
          <a:off x="0" y="1185515"/>
          <a:ext cx="5098256" cy="3278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870"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fi-FI" sz="1900" kern="1200" dirty="0"/>
            <a:t>Sairaanhoidon korvaukset:</a:t>
          </a:r>
          <a:endParaRPr lang="en-US" sz="1900" kern="1200" dirty="0"/>
        </a:p>
        <a:p>
          <a:pPr marL="342900" lvl="2" indent="-171450" algn="l" defTabSz="844550">
            <a:lnSpc>
              <a:spcPct val="90000"/>
            </a:lnSpc>
            <a:spcBef>
              <a:spcPct val="0"/>
            </a:spcBef>
            <a:spcAft>
              <a:spcPct val="20000"/>
            </a:spcAft>
            <a:buChar char="•"/>
          </a:pPr>
          <a:r>
            <a:rPr lang="fi-FI" sz="1900" kern="1200" dirty="0"/>
            <a:t>lääkärinpalkkiot, </a:t>
          </a:r>
          <a:endParaRPr lang="en-US" sz="1900" kern="1200" dirty="0"/>
        </a:p>
        <a:p>
          <a:pPr marL="342900" lvl="2" indent="-171450" algn="l" defTabSz="844550">
            <a:lnSpc>
              <a:spcPct val="90000"/>
            </a:lnSpc>
            <a:spcBef>
              <a:spcPct val="0"/>
            </a:spcBef>
            <a:spcAft>
              <a:spcPct val="20000"/>
            </a:spcAft>
            <a:buChar char="•"/>
          </a:pPr>
          <a:r>
            <a:rPr lang="fi-FI" sz="1900" kern="1200" dirty="0"/>
            <a:t>hammaslääkäripalkkiot, </a:t>
          </a:r>
          <a:endParaRPr lang="en-US" sz="1900" kern="1200" dirty="0"/>
        </a:p>
        <a:p>
          <a:pPr marL="342900" lvl="2" indent="-171450" algn="l" defTabSz="844550">
            <a:lnSpc>
              <a:spcPct val="90000"/>
            </a:lnSpc>
            <a:spcBef>
              <a:spcPct val="0"/>
            </a:spcBef>
            <a:spcAft>
              <a:spcPct val="20000"/>
            </a:spcAft>
            <a:buChar char="•"/>
          </a:pPr>
          <a:r>
            <a:rPr lang="fi-FI" sz="1900" kern="1200" dirty="0"/>
            <a:t>tutkimus ja hoito (hammaslääkärin tai psykiatrin määräämä) </a:t>
          </a:r>
          <a:endParaRPr lang="en-US" sz="1900" kern="1200" dirty="0"/>
        </a:p>
        <a:p>
          <a:pPr marL="342900" lvl="2" indent="-171450" algn="l" defTabSz="844550">
            <a:lnSpc>
              <a:spcPct val="90000"/>
            </a:lnSpc>
            <a:spcBef>
              <a:spcPct val="0"/>
            </a:spcBef>
            <a:spcAft>
              <a:spcPct val="20000"/>
            </a:spcAft>
            <a:buChar char="•"/>
          </a:pPr>
          <a:r>
            <a:rPr lang="en-US" sz="1900" kern="1200" dirty="0" err="1"/>
            <a:t>matkat</a:t>
          </a:r>
          <a:endParaRPr lang="en-US" sz="1900" kern="1200" dirty="0"/>
        </a:p>
        <a:p>
          <a:pPr marL="171450" lvl="1" indent="-171450" algn="l" defTabSz="844550">
            <a:lnSpc>
              <a:spcPct val="90000"/>
            </a:lnSpc>
            <a:spcBef>
              <a:spcPct val="0"/>
            </a:spcBef>
            <a:spcAft>
              <a:spcPct val="20000"/>
            </a:spcAft>
            <a:buChar char="•"/>
          </a:pPr>
          <a:r>
            <a:rPr lang="fi-FI" sz="1900" kern="1200" dirty="0"/>
            <a:t>Lääkekorvaukset </a:t>
          </a:r>
          <a:endParaRPr lang="en-US" sz="1900" kern="1200" dirty="0"/>
        </a:p>
        <a:p>
          <a:pPr marL="171450" lvl="1" indent="-171450" algn="l" defTabSz="844550">
            <a:lnSpc>
              <a:spcPct val="90000"/>
            </a:lnSpc>
            <a:spcBef>
              <a:spcPct val="0"/>
            </a:spcBef>
            <a:spcAft>
              <a:spcPct val="20000"/>
            </a:spcAft>
            <a:buChar char="•"/>
          </a:pPr>
          <a:r>
            <a:rPr lang="fi-FI" sz="1900" kern="1200"/>
            <a:t>Sairauspäivärahat</a:t>
          </a:r>
          <a:endParaRPr lang="en-US" sz="1900" kern="1200"/>
        </a:p>
        <a:p>
          <a:pPr marL="171450" lvl="1" indent="-171450" algn="l" defTabSz="844550">
            <a:lnSpc>
              <a:spcPct val="90000"/>
            </a:lnSpc>
            <a:spcBef>
              <a:spcPct val="0"/>
            </a:spcBef>
            <a:spcAft>
              <a:spcPct val="20000"/>
            </a:spcAft>
            <a:buChar char="•"/>
          </a:pPr>
          <a:r>
            <a:rPr lang="fi-FI" sz="1900" kern="1200"/>
            <a:t>Erityishoitoraha</a:t>
          </a:r>
          <a:endParaRPr lang="en-US" sz="1900" kern="1200"/>
        </a:p>
        <a:p>
          <a:pPr marL="171450" lvl="1" indent="-171450" algn="l" defTabSz="844550">
            <a:lnSpc>
              <a:spcPct val="90000"/>
            </a:lnSpc>
            <a:spcBef>
              <a:spcPct val="0"/>
            </a:spcBef>
            <a:spcAft>
              <a:spcPct val="20000"/>
            </a:spcAft>
            <a:buChar char="•"/>
          </a:pPr>
          <a:r>
            <a:rPr lang="fi-FI" sz="1900" kern="1200"/>
            <a:t>Vanhempainpäivärahat</a:t>
          </a:r>
          <a:endParaRPr lang="en-US" sz="1900" kern="1200"/>
        </a:p>
      </dsp:txBody>
      <dsp:txXfrm>
        <a:off x="0" y="1185515"/>
        <a:ext cx="5098256" cy="3278880"/>
      </dsp:txXfrm>
    </dsp:sp>
    <dsp:sp modelId="{BF801D13-D54D-4C18-B24C-F3C0824122DE}">
      <dsp:nvSpPr>
        <dsp:cNvPr id="0" name=""/>
        <dsp:cNvSpPr/>
      </dsp:nvSpPr>
      <dsp:spPr>
        <a:xfrm>
          <a:off x="0" y="4464396"/>
          <a:ext cx="5098256" cy="953403"/>
        </a:xfrm>
        <a:prstGeom prst="roundRect">
          <a:avLst/>
        </a:prstGeom>
        <a:solidFill>
          <a:schemeClr val="accent2">
            <a:hueOff val="35353"/>
            <a:satOff val="-34487"/>
            <a:lumOff val="-176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fi-FI" sz="2400" kern="1200"/>
            <a:t>Kela vastaa jäsenten muiden kuin yllä mainittujen etuuksien käsittelystä</a:t>
          </a:r>
          <a:endParaRPr lang="en-US" sz="2400" kern="1200"/>
        </a:p>
      </dsp:txBody>
      <dsp:txXfrm>
        <a:off x="46541" y="4510937"/>
        <a:ext cx="5005174" cy="86032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1E4561-F74A-4556-9058-467DB7BA4A2F}">
      <dsp:nvSpPr>
        <dsp:cNvPr id="0" name=""/>
        <dsp:cNvSpPr/>
      </dsp:nvSpPr>
      <dsp:spPr>
        <a:xfrm>
          <a:off x="0" y="174936"/>
          <a:ext cx="5098256" cy="120978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fi-FI" sz="2200" kern="1200" dirty="0"/>
            <a:t>Lokomon Sairauskassa maksaa lääkärin määräämästä tutkimuksesta ja hoidosta korvausta 80 % </a:t>
          </a:r>
          <a:endParaRPr lang="en-US" sz="2200" kern="1200" dirty="0"/>
        </a:p>
      </dsp:txBody>
      <dsp:txXfrm>
        <a:off x="59057" y="233993"/>
        <a:ext cx="4980142" cy="1091666"/>
      </dsp:txXfrm>
    </dsp:sp>
    <dsp:sp modelId="{C06C448B-8EC8-4ED5-B0FC-93569CBA8976}">
      <dsp:nvSpPr>
        <dsp:cNvPr id="0" name=""/>
        <dsp:cNvSpPr/>
      </dsp:nvSpPr>
      <dsp:spPr>
        <a:xfrm>
          <a:off x="0" y="1490435"/>
          <a:ext cx="5098256" cy="1209780"/>
        </a:xfrm>
        <a:prstGeom prst="roundRect">
          <a:avLst/>
        </a:prstGeom>
        <a:solidFill>
          <a:schemeClr val="accent2">
            <a:hueOff val="35353"/>
            <a:satOff val="-34487"/>
            <a:lumOff val="-176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fi-FI" sz="2200" kern="1200" dirty="0"/>
            <a:t>Mitä on tutkimus ja hoito?</a:t>
          </a:r>
          <a:endParaRPr lang="en-US" sz="2200" kern="1200" dirty="0"/>
        </a:p>
      </dsp:txBody>
      <dsp:txXfrm>
        <a:off x="59057" y="1549492"/>
        <a:ext cx="4980142" cy="1091666"/>
      </dsp:txXfrm>
    </dsp:sp>
    <dsp:sp modelId="{15BB41FB-67A5-408F-9730-B2A2F7E0A036}">
      <dsp:nvSpPr>
        <dsp:cNvPr id="0" name=""/>
        <dsp:cNvSpPr/>
      </dsp:nvSpPr>
      <dsp:spPr>
        <a:xfrm>
          <a:off x="0" y="2700216"/>
          <a:ext cx="5098256" cy="2732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870"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fi-FI" sz="1700" kern="1200" dirty="0"/>
            <a:t>laboratoriotutkimukset </a:t>
          </a:r>
          <a:endParaRPr lang="en-US" sz="1700" kern="1200" dirty="0"/>
        </a:p>
        <a:p>
          <a:pPr marL="171450" lvl="1" indent="-171450" algn="l" defTabSz="755650">
            <a:lnSpc>
              <a:spcPct val="90000"/>
            </a:lnSpc>
            <a:spcBef>
              <a:spcPct val="0"/>
            </a:spcBef>
            <a:spcAft>
              <a:spcPct val="20000"/>
            </a:spcAft>
            <a:buChar char="•"/>
          </a:pPr>
          <a:r>
            <a:rPr lang="fi-FI" sz="1700" kern="1200" dirty="0"/>
            <a:t>tähystystoimenpiteet luonnollisten aukkojen kautta</a:t>
          </a:r>
          <a:endParaRPr lang="en-US" sz="1700" kern="1200" dirty="0"/>
        </a:p>
        <a:p>
          <a:pPr marL="171450" lvl="1" indent="-171450" algn="l" defTabSz="755650">
            <a:lnSpc>
              <a:spcPct val="90000"/>
            </a:lnSpc>
            <a:spcBef>
              <a:spcPct val="0"/>
            </a:spcBef>
            <a:spcAft>
              <a:spcPct val="20000"/>
            </a:spcAft>
            <a:buNone/>
          </a:pPr>
          <a:r>
            <a:rPr lang="fi-FI" sz="1700" kern="1200" dirty="0"/>
            <a:t>(esofago-, gastro-, duodenos-, kolonos-, sigmoideoskopia)</a:t>
          </a:r>
          <a:endParaRPr lang="en-US" sz="1700" kern="1200" dirty="0"/>
        </a:p>
        <a:p>
          <a:pPr marL="171450" lvl="1" indent="-171450" algn="l" defTabSz="755650">
            <a:lnSpc>
              <a:spcPct val="90000"/>
            </a:lnSpc>
            <a:spcBef>
              <a:spcPct val="0"/>
            </a:spcBef>
            <a:spcAft>
              <a:spcPct val="20000"/>
            </a:spcAft>
            <a:buChar char="•"/>
          </a:pPr>
          <a:r>
            <a:rPr lang="fi-FI" sz="1700" kern="1200" dirty="0"/>
            <a:t>patologian alan tutkimukset</a:t>
          </a:r>
          <a:endParaRPr lang="en-US" sz="1700" kern="1200" dirty="0"/>
        </a:p>
        <a:p>
          <a:pPr marL="171450" lvl="1" indent="-171450" algn="l" defTabSz="755650">
            <a:lnSpc>
              <a:spcPct val="90000"/>
            </a:lnSpc>
            <a:spcBef>
              <a:spcPct val="0"/>
            </a:spcBef>
            <a:spcAft>
              <a:spcPct val="20000"/>
            </a:spcAft>
            <a:buChar char="•"/>
          </a:pPr>
          <a:r>
            <a:rPr lang="fi-FI" sz="1700" kern="1200" dirty="0"/>
            <a:t>kuvantamistutkimukset (esim. ultra-, röntgen- ja magneettitutkimukset)</a:t>
          </a:r>
          <a:endParaRPr lang="en-US" sz="1700" kern="1200" dirty="0"/>
        </a:p>
        <a:p>
          <a:pPr marL="171450" lvl="1" indent="-171450" algn="l" defTabSz="755650">
            <a:lnSpc>
              <a:spcPct val="90000"/>
            </a:lnSpc>
            <a:spcBef>
              <a:spcPct val="0"/>
            </a:spcBef>
            <a:spcAft>
              <a:spcPct val="20000"/>
            </a:spcAft>
            <a:buChar char="•"/>
          </a:pPr>
          <a:r>
            <a:rPr lang="fi-FI" sz="1700" kern="1200" dirty="0"/>
            <a:t>vastaanottokäynnin yhteydessä tehtävät pientoimenpiteet, esim. luomenpoisto</a:t>
          </a:r>
          <a:br>
            <a:rPr lang="fi-FI" sz="1700" kern="1200" dirty="0"/>
          </a:br>
          <a:endParaRPr lang="en-US" sz="1700" kern="1200" dirty="0"/>
        </a:p>
      </dsp:txBody>
      <dsp:txXfrm>
        <a:off x="0" y="2700216"/>
        <a:ext cx="5098256" cy="27324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741FE7-2C6B-4D47-8D67-560E7F6C833E}">
      <dsp:nvSpPr>
        <dsp:cNvPr id="0" name=""/>
        <dsp:cNvSpPr/>
      </dsp:nvSpPr>
      <dsp:spPr>
        <a:xfrm>
          <a:off x="0" y="24785"/>
          <a:ext cx="5098256" cy="463320"/>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100000"/>
            </a:lnSpc>
            <a:spcBef>
              <a:spcPct val="0"/>
            </a:spcBef>
            <a:spcAft>
              <a:spcPct val="35000"/>
            </a:spcAft>
            <a:buNone/>
            <a:defRPr b="1"/>
          </a:pPr>
          <a:r>
            <a:rPr lang="fi-FI" sz="1800" kern="1200"/>
            <a:t>Julkinen terveydenhuolto korvataan kokonaan:</a:t>
          </a:r>
          <a:endParaRPr lang="en-US" sz="1800" kern="1200"/>
        </a:p>
      </dsp:txBody>
      <dsp:txXfrm>
        <a:off x="22617" y="47402"/>
        <a:ext cx="5053022" cy="418086"/>
      </dsp:txXfrm>
    </dsp:sp>
    <dsp:sp modelId="{120269E3-B512-4371-8942-D68FC535B9DD}">
      <dsp:nvSpPr>
        <dsp:cNvPr id="0" name=""/>
        <dsp:cNvSpPr/>
      </dsp:nvSpPr>
      <dsp:spPr>
        <a:xfrm>
          <a:off x="0" y="488105"/>
          <a:ext cx="5098256" cy="22728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870" tIns="22860" rIns="128016" bIns="22860" numCol="1" spcCol="1270" anchor="t" anchorCtr="0">
          <a:noAutofit/>
        </a:bodyPr>
        <a:lstStyle/>
        <a:p>
          <a:pPr marL="114300" lvl="1" indent="-114300" algn="l" defTabSz="622300">
            <a:lnSpc>
              <a:spcPct val="100000"/>
            </a:lnSpc>
            <a:spcBef>
              <a:spcPct val="0"/>
            </a:spcBef>
            <a:spcAft>
              <a:spcPct val="20000"/>
            </a:spcAft>
            <a:buChar char="•"/>
          </a:pPr>
          <a:r>
            <a:rPr lang="fi-FI" sz="1400" kern="1200" dirty="0"/>
            <a:t>poliklinikkamaksut </a:t>
          </a:r>
          <a:endParaRPr lang="en-US" sz="1400" kern="1200" dirty="0"/>
        </a:p>
        <a:p>
          <a:pPr marL="114300" lvl="1" indent="-114300" algn="l" defTabSz="622300">
            <a:lnSpc>
              <a:spcPct val="100000"/>
            </a:lnSpc>
            <a:spcBef>
              <a:spcPct val="0"/>
            </a:spcBef>
            <a:spcAft>
              <a:spcPct val="20000"/>
            </a:spcAft>
            <a:buChar char="•"/>
          </a:pPr>
          <a:r>
            <a:rPr lang="fi-FI" sz="1400" kern="1200"/>
            <a:t>terveyskeskusmaksut</a:t>
          </a:r>
          <a:endParaRPr lang="fi-FI" sz="1400" kern="1200" dirty="0"/>
        </a:p>
        <a:p>
          <a:pPr marL="114300" lvl="1" indent="-114300" algn="l" defTabSz="622300">
            <a:lnSpc>
              <a:spcPct val="100000"/>
            </a:lnSpc>
            <a:spcBef>
              <a:spcPct val="0"/>
            </a:spcBef>
            <a:spcAft>
              <a:spcPct val="20000"/>
            </a:spcAft>
            <a:buChar char="•"/>
          </a:pPr>
          <a:r>
            <a:rPr lang="fi-FI" sz="1400" kern="1200"/>
            <a:t>sarjahoitomaksut</a:t>
          </a:r>
          <a:endParaRPr lang="fi-FI" sz="1400" kern="1200" dirty="0"/>
        </a:p>
        <a:p>
          <a:pPr marL="114300" lvl="1" indent="-114300" algn="l" defTabSz="622300">
            <a:lnSpc>
              <a:spcPct val="100000"/>
            </a:lnSpc>
            <a:spcBef>
              <a:spcPct val="0"/>
            </a:spcBef>
            <a:spcAft>
              <a:spcPct val="20000"/>
            </a:spcAft>
            <a:buChar char="•"/>
          </a:pPr>
          <a:r>
            <a:rPr lang="fi-FI" sz="1400" kern="1200"/>
            <a:t>päiväkirurgian maksut</a:t>
          </a:r>
          <a:endParaRPr lang="fi-FI" sz="1400" kern="1200" dirty="0"/>
        </a:p>
        <a:p>
          <a:pPr marL="114300" lvl="1" indent="-114300" algn="l" defTabSz="622300">
            <a:lnSpc>
              <a:spcPct val="100000"/>
            </a:lnSpc>
            <a:spcBef>
              <a:spcPct val="0"/>
            </a:spcBef>
            <a:spcAft>
              <a:spcPct val="20000"/>
            </a:spcAft>
            <a:buChar char="•"/>
          </a:pPr>
          <a:r>
            <a:rPr lang="fi-FI" sz="1400" kern="1200"/>
            <a:t>päiväsairaalamaksut </a:t>
          </a:r>
          <a:endParaRPr lang="fi-FI" sz="1400" kern="1200" dirty="0"/>
        </a:p>
        <a:p>
          <a:pPr marL="114300" lvl="1" indent="-114300" algn="l" defTabSz="622300">
            <a:lnSpc>
              <a:spcPct val="100000"/>
            </a:lnSpc>
            <a:spcBef>
              <a:spcPct val="0"/>
            </a:spcBef>
            <a:spcAft>
              <a:spcPct val="20000"/>
            </a:spcAft>
            <a:buChar char="•"/>
          </a:pPr>
          <a:r>
            <a:rPr lang="fi-FI" sz="1400" kern="1200"/>
            <a:t>sairaalahoitoon liittyvän kotisairaalan ja kotihoidon maksut, kuitenkin enintään 4 kuukaudelta kalenterivuodessa</a:t>
          </a:r>
          <a:endParaRPr lang="fi-FI" sz="1400" kern="1200" dirty="0"/>
        </a:p>
        <a:p>
          <a:pPr marL="114300" lvl="1" indent="-114300" algn="l" defTabSz="622300">
            <a:lnSpc>
              <a:spcPct val="100000"/>
            </a:lnSpc>
            <a:spcBef>
              <a:spcPct val="0"/>
            </a:spcBef>
            <a:spcAft>
              <a:spcPct val="20000"/>
            </a:spcAft>
            <a:buChar char="•"/>
          </a:pPr>
          <a:r>
            <a:rPr lang="fi-FI" sz="1400" kern="1200" dirty="0"/>
            <a:t>sairaalamaksut korvataan alimman maksuluokan mukaan enintään 180 vrk saman sairauden johdosta.</a:t>
          </a:r>
        </a:p>
      </dsp:txBody>
      <dsp:txXfrm>
        <a:off x="0" y="488105"/>
        <a:ext cx="5098256" cy="2272860"/>
      </dsp:txXfrm>
    </dsp:sp>
    <dsp:sp modelId="{DFA093DA-A415-4FEC-AF97-6963F14BFB43}">
      <dsp:nvSpPr>
        <dsp:cNvPr id="0" name=""/>
        <dsp:cNvSpPr/>
      </dsp:nvSpPr>
      <dsp:spPr>
        <a:xfrm>
          <a:off x="0" y="2760966"/>
          <a:ext cx="5098256" cy="463320"/>
        </a:xfrm>
        <a:prstGeom prst="roundRect">
          <a:avLst/>
        </a:prstGeom>
        <a:solidFill>
          <a:schemeClr val="accent5">
            <a:hueOff val="-341498"/>
            <a:satOff val="-29716"/>
            <a:lumOff val="-29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100000"/>
            </a:lnSpc>
            <a:spcBef>
              <a:spcPct val="0"/>
            </a:spcBef>
            <a:spcAft>
              <a:spcPct val="35000"/>
            </a:spcAft>
            <a:buNone/>
            <a:defRPr b="1"/>
          </a:pPr>
          <a:r>
            <a:rPr lang="fi-FI" sz="1800" kern="1200"/>
            <a:t>Apuvälinekorvaus</a:t>
          </a:r>
          <a:endParaRPr lang="en-US" sz="1800" kern="1200"/>
        </a:p>
      </dsp:txBody>
      <dsp:txXfrm>
        <a:off x="22617" y="2783583"/>
        <a:ext cx="5053022" cy="418086"/>
      </dsp:txXfrm>
    </dsp:sp>
    <dsp:sp modelId="{CA12A77B-3134-474B-A783-BF8DAEFA2226}">
      <dsp:nvSpPr>
        <dsp:cNvPr id="0" name=""/>
        <dsp:cNvSpPr/>
      </dsp:nvSpPr>
      <dsp:spPr>
        <a:xfrm>
          <a:off x="0" y="3224286"/>
          <a:ext cx="5098256" cy="10060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870" tIns="22860" rIns="128016" bIns="22860" numCol="1" spcCol="1270" anchor="t" anchorCtr="0">
          <a:noAutofit/>
        </a:bodyPr>
        <a:lstStyle/>
        <a:p>
          <a:pPr marL="114300" lvl="1" indent="-114300" algn="l" defTabSz="622300">
            <a:lnSpc>
              <a:spcPct val="100000"/>
            </a:lnSpc>
            <a:spcBef>
              <a:spcPct val="0"/>
            </a:spcBef>
            <a:spcAft>
              <a:spcPct val="20000"/>
            </a:spcAft>
            <a:buChar char="•"/>
          </a:pPr>
          <a:r>
            <a:rPr lang="fi-FI" sz="1400" kern="1200" dirty="0"/>
            <a:t>300,00 € ensimmäisten hankkiminen,  korvaus voidaan maksaa uudelleen kolmen vuoden päästä edellisestä korvauksesta</a:t>
          </a:r>
          <a:endParaRPr lang="en-US" sz="1400" kern="1200" dirty="0"/>
        </a:p>
        <a:p>
          <a:pPr marL="114300" lvl="1" indent="-114300" algn="l" defTabSz="622300">
            <a:lnSpc>
              <a:spcPct val="100000"/>
            </a:lnSpc>
            <a:spcBef>
              <a:spcPct val="0"/>
            </a:spcBef>
            <a:spcAft>
              <a:spcPct val="20000"/>
            </a:spcAft>
            <a:buChar char="•"/>
          </a:pPr>
          <a:r>
            <a:rPr lang="fi-FI" sz="1400" kern="1200" dirty="0"/>
            <a:t>Lääkärin lähete tarvitaan</a:t>
          </a:r>
          <a:endParaRPr lang="en-US" sz="1400" kern="1200" dirty="0"/>
        </a:p>
        <a:p>
          <a:pPr marL="114300" lvl="1" indent="-114300" algn="l" defTabSz="622300">
            <a:lnSpc>
              <a:spcPct val="100000"/>
            </a:lnSpc>
            <a:spcBef>
              <a:spcPct val="0"/>
            </a:spcBef>
            <a:spcAft>
              <a:spcPct val="20000"/>
            </a:spcAft>
            <a:buChar char="•"/>
          </a:pPr>
          <a:r>
            <a:rPr lang="fi-FI" sz="1400" kern="1200" dirty="0"/>
            <a:t>Tyypillisiä apuvälineitä erilaiset tuet ja pohjalliset</a:t>
          </a:r>
          <a:endParaRPr lang="en-US" sz="1400" kern="1200" dirty="0"/>
        </a:p>
      </dsp:txBody>
      <dsp:txXfrm>
        <a:off x="0" y="3224286"/>
        <a:ext cx="5098256" cy="1006020"/>
      </dsp:txXfrm>
    </dsp:sp>
    <dsp:sp modelId="{5517B9E4-009F-4A93-ADFF-853EE7B82A2C}">
      <dsp:nvSpPr>
        <dsp:cNvPr id="0" name=""/>
        <dsp:cNvSpPr/>
      </dsp:nvSpPr>
      <dsp:spPr>
        <a:xfrm>
          <a:off x="0" y="4230306"/>
          <a:ext cx="5098256" cy="463320"/>
        </a:xfrm>
        <a:prstGeom prst="roundRect">
          <a:avLst/>
        </a:prstGeom>
        <a:solidFill>
          <a:schemeClr val="accent5">
            <a:hueOff val="-682995"/>
            <a:satOff val="-59431"/>
            <a:lumOff val="-58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100000"/>
            </a:lnSpc>
            <a:spcBef>
              <a:spcPct val="0"/>
            </a:spcBef>
            <a:spcAft>
              <a:spcPct val="35000"/>
            </a:spcAft>
            <a:buNone/>
            <a:defRPr b="1"/>
          </a:pPr>
          <a:r>
            <a:rPr lang="fi-FI" sz="1800" kern="1200"/>
            <a:t>Matkakorvaukset</a:t>
          </a:r>
          <a:endParaRPr lang="en-US" sz="1800" kern="1200"/>
        </a:p>
      </dsp:txBody>
      <dsp:txXfrm>
        <a:off x="22617" y="4252923"/>
        <a:ext cx="5053022" cy="418086"/>
      </dsp:txXfrm>
    </dsp:sp>
    <dsp:sp modelId="{2A4AB5D6-A21D-4C93-9BD2-FDCE11793449}">
      <dsp:nvSpPr>
        <dsp:cNvPr id="0" name=""/>
        <dsp:cNvSpPr/>
      </dsp:nvSpPr>
      <dsp:spPr>
        <a:xfrm>
          <a:off x="0" y="4693626"/>
          <a:ext cx="5098256" cy="931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870" tIns="22860" rIns="128016" bIns="22860" numCol="1" spcCol="1270" anchor="t" anchorCtr="0">
          <a:noAutofit/>
        </a:bodyPr>
        <a:lstStyle/>
        <a:p>
          <a:pPr marL="114300" lvl="1" indent="-114300" algn="l" defTabSz="622300">
            <a:lnSpc>
              <a:spcPct val="100000"/>
            </a:lnSpc>
            <a:spcBef>
              <a:spcPct val="0"/>
            </a:spcBef>
            <a:spcAft>
              <a:spcPct val="20000"/>
            </a:spcAft>
            <a:buChar char="•"/>
          </a:pPr>
          <a:r>
            <a:rPr lang="fi-FI" sz="1400" kern="1200" dirty="0"/>
            <a:t>Sairaanhoidon kannalta välttämättömät matka- ja majoituskustannukset halvinta kulkutapaa käyttäen, ellei muuta matkustustapaa sairauden laadusta tai liikenneolosuhteista johtuen ole pidettävä välttämättömänä (Kela-korvattavat matkat)</a:t>
          </a:r>
          <a:endParaRPr lang="en-US" sz="1400" kern="1200" dirty="0"/>
        </a:p>
      </dsp:txBody>
      <dsp:txXfrm>
        <a:off x="0" y="4693626"/>
        <a:ext cx="5098256" cy="93150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233514-2457-4463-9D59-2179E060A044}">
      <dsp:nvSpPr>
        <dsp:cNvPr id="0" name=""/>
        <dsp:cNvSpPr/>
      </dsp:nvSpPr>
      <dsp:spPr>
        <a:xfrm>
          <a:off x="0" y="83241"/>
          <a:ext cx="5098256" cy="551655"/>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fi-FI" sz="2300" kern="1200"/>
            <a:t>Lääkekorvaukset </a:t>
          </a:r>
          <a:endParaRPr lang="en-US" sz="2300" kern="1200"/>
        </a:p>
      </dsp:txBody>
      <dsp:txXfrm>
        <a:off x="26930" y="110171"/>
        <a:ext cx="5044396" cy="497795"/>
      </dsp:txXfrm>
    </dsp:sp>
    <dsp:sp modelId="{AE72336A-59C1-4DFC-8704-E6FE9C8CC994}">
      <dsp:nvSpPr>
        <dsp:cNvPr id="0" name=""/>
        <dsp:cNvSpPr/>
      </dsp:nvSpPr>
      <dsp:spPr>
        <a:xfrm>
          <a:off x="0" y="634896"/>
          <a:ext cx="5098256" cy="2380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870"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fi-FI" sz="1800" kern="1200"/>
            <a:t>Alkuomavastuuta ei korvata </a:t>
          </a:r>
          <a:endParaRPr lang="en-US" sz="1800" kern="1200"/>
        </a:p>
        <a:p>
          <a:pPr marL="171450" lvl="1" indent="-171450" algn="l" defTabSz="800100">
            <a:lnSpc>
              <a:spcPct val="90000"/>
            </a:lnSpc>
            <a:spcBef>
              <a:spcPct val="0"/>
            </a:spcBef>
            <a:spcAft>
              <a:spcPct val="20000"/>
            </a:spcAft>
            <a:buChar char="•"/>
          </a:pPr>
          <a:r>
            <a:rPr lang="fi-FI" sz="1800" kern="1200"/>
            <a:t>Omavastuu 5,00 € / lääke</a:t>
          </a:r>
          <a:endParaRPr lang="en-US" sz="1800" kern="1200"/>
        </a:p>
        <a:p>
          <a:pPr marL="171450" lvl="1" indent="-171450" algn="l" defTabSz="800100">
            <a:lnSpc>
              <a:spcPct val="90000"/>
            </a:lnSpc>
            <a:spcBef>
              <a:spcPct val="0"/>
            </a:spcBef>
            <a:spcAft>
              <a:spcPct val="20000"/>
            </a:spcAft>
            <a:buChar char="•"/>
          </a:pPr>
          <a:r>
            <a:rPr lang="fi-FI" sz="1800" kern="1200"/>
            <a:t>Korvataan lääkärin määräämät Kela-korvattavat reseptivalmisteet</a:t>
          </a:r>
          <a:endParaRPr lang="en-US" sz="1800" kern="1200"/>
        </a:p>
        <a:p>
          <a:pPr marL="171450" lvl="1" indent="-171450" algn="l" defTabSz="800100">
            <a:lnSpc>
              <a:spcPct val="90000"/>
            </a:lnSpc>
            <a:spcBef>
              <a:spcPct val="0"/>
            </a:spcBef>
            <a:spcAft>
              <a:spcPct val="20000"/>
            </a:spcAft>
            <a:buChar char="•"/>
          </a:pPr>
          <a:r>
            <a:rPr lang="fi-FI" sz="1800" kern="1200"/>
            <a:t>Viitehintajärjestelmä</a:t>
          </a:r>
          <a:endParaRPr lang="en-US" sz="1800" kern="1200"/>
        </a:p>
        <a:p>
          <a:pPr marL="171450" lvl="1" indent="-171450" algn="l" defTabSz="800100">
            <a:lnSpc>
              <a:spcPct val="90000"/>
            </a:lnSpc>
            <a:spcBef>
              <a:spcPct val="0"/>
            </a:spcBef>
            <a:spcAft>
              <a:spcPct val="20000"/>
            </a:spcAft>
            <a:buChar char="•"/>
          </a:pPr>
          <a:r>
            <a:rPr lang="fi-FI" sz="1800" kern="1200" dirty="0"/>
            <a:t>Vakuutettujen erityiskorvattavat lääkeoikeudet käsitellään kassassa</a:t>
          </a:r>
          <a:endParaRPr lang="en-US" sz="1800" kern="1200" dirty="0"/>
        </a:p>
        <a:p>
          <a:pPr marL="171450" lvl="1" indent="-171450" algn="l" defTabSz="800100">
            <a:lnSpc>
              <a:spcPct val="90000"/>
            </a:lnSpc>
            <a:spcBef>
              <a:spcPct val="0"/>
            </a:spcBef>
            <a:spcAft>
              <a:spcPct val="20000"/>
            </a:spcAft>
            <a:buChar char="•"/>
          </a:pPr>
          <a:r>
            <a:rPr lang="fi-FI" sz="1800" kern="1200"/>
            <a:t>Sopimusapteekeista laskutus suoraan</a:t>
          </a:r>
          <a:endParaRPr lang="en-US" sz="1800" kern="1200"/>
        </a:p>
      </dsp:txBody>
      <dsp:txXfrm>
        <a:off x="0" y="634896"/>
        <a:ext cx="5098256" cy="2380500"/>
      </dsp:txXfrm>
    </dsp:sp>
    <dsp:sp modelId="{BB6FE0DE-8722-4D2C-AF98-1257E4DA5C22}">
      <dsp:nvSpPr>
        <dsp:cNvPr id="0" name=""/>
        <dsp:cNvSpPr/>
      </dsp:nvSpPr>
      <dsp:spPr>
        <a:xfrm>
          <a:off x="0" y="3015396"/>
          <a:ext cx="5098256" cy="551655"/>
        </a:xfrm>
        <a:prstGeom prst="roundRect">
          <a:avLst/>
        </a:prstGeom>
        <a:solidFill>
          <a:schemeClr val="accent2">
            <a:hueOff val="35353"/>
            <a:satOff val="-34487"/>
            <a:lumOff val="-176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fi-FI" sz="2300" kern="1200"/>
            <a:t>Jalkahoito</a:t>
          </a:r>
          <a:endParaRPr lang="en-US" sz="2300" kern="1200"/>
        </a:p>
      </dsp:txBody>
      <dsp:txXfrm>
        <a:off x="26930" y="3042326"/>
        <a:ext cx="5044396" cy="497795"/>
      </dsp:txXfrm>
    </dsp:sp>
    <dsp:sp modelId="{D72E271D-5710-43D5-8FB9-041D0B69856C}">
      <dsp:nvSpPr>
        <dsp:cNvPr id="0" name=""/>
        <dsp:cNvSpPr/>
      </dsp:nvSpPr>
      <dsp:spPr>
        <a:xfrm>
          <a:off x="0" y="3567051"/>
          <a:ext cx="5098256" cy="19996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870"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fi-FI" sz="1800" kern="1200"/>
            <a:t>Korvataan 75 %</a:t>
          </a:r>
          <a:endParaRPr lang="en-US" sz="1800" kern="1200"/>
        </a:p>
        <a:p>
          <a:pPr marL="171450" lvl="1" indent="-171450" algn="l" defTabSz="800100">
            <a:lnSpc>
              <a:spcPct val="90000"/>
            </a:lnSpc>
            <a:spcBef>
              <a:spcPct val="0"/>
            </a:spcBef>
            <a:spcAft>
              <a:spcPct val="20000"/>
            </a:spcAft>
            <a:buChar char="•"/>
          </a:pPr>
          <a:r>
            <a:rPr lang="fi-FI" sz="1800" kern="1200" dirty="0"/>
            <a:t>Hoidon tarpeen tulee olla vastaanotolla todettu, työterveyslääkärin lähete tarvitaan</a:t>
          </a:r>
          <a:endParaRPr lang="en-US" sz="1800" kern="1200" dirty="0"/>
        </a:p>
        <a:p>
          <a:pPr marL="171450" lvl="1" indent="-171450" algn="l" defTabSz="800100">
            <a:lnSpc>
              <a:spcPct val="90000"/>
            </a:lnSpc>
            <a:spcBef>
              <a:spcPct val="0"/>
            </a:spcBef>
            <a:spcAft>
              <a:spcPct val="20000"/>
            </a:spcAft>
            <a:buChar char="•"/>
          </a:pPr>
          <a:r>
            <a:rPr lang="fi-FI" sz="1800" kern="1200"/>
            <a:t>Korvattava hoitosarja yhdellä lähetteellä kolme (3) hoitokertaa</a:t>
          </a:r>
          <a:endParaRPr lang="en-US" sz="1800" kern="1200"/>
        </a:p>
        <a:p>
          <a:pPr marL="171450" lvl="1" indent="-171450" algn="l" defTabSz="800100">
            <a:lnSpc>
              <a:spcPct val="90000"/>
            </a:lnSpc>
            <a:spcBef>
              <a:spcPct val="0"/>
            </a:spcBef>
            <a:spcAft>
              <a:spcPct val="20000"/>
            </a:spcAft>
            <a:buChar char="•"/>
          </a:pPr>
          <a:r>
            <a:rPr lang="fi-FI" sz="1800" kern="1200"/>
            <a:t>Hoidon antajan tulee olla koulutettu jalkaterapeutti</a:t>
          </a:r>
          <a:endParaRPr lang="en-US" sz="1800" kern="1200"/>
        </a:p>
      </dsp:txBody>
      <dsp:txXfrm>
        <a:off x="0" y="3567051"/>
        <a:ext cx="5098256" cy="199962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5373110-C619-4621-9546-6F3CDBCDF726}"/>
              </a:ext>
            </a:extLst>
          </p:cNvPr>
          <p:cNvSpPr>
            <a:spLocks noGrp="1"/>
          </p:cNvSpPr>
          <p:nvPr>
            <p:ph type="hdr" sz="quarter"/>
          </p:nvPr>
        </p:nvSpPr>
        <p:spPr>
          <a:xfrm>
            <a:off x="0" y="0"/>
            <a:ext cx="2889362" cy="495300"/>
          </a:xfrm>
          <a:prstGeom prst="rect">
            <a:avLst/>
          </a:prstGeom>
        </p:spPr>
        <p:txBody>
          <a:bodyPr vert="horz" lIns="91440" tIns="45720" rIns="91440" bIns="45720" rtlCol="0"/>
          <a:lstStyle>
            <a:lvl1pPr algn="l">
              <a:defRPr sz="1200"/>
            </a:lvl1pPr>
          </a:lstStyle>
          <a:p>
            <a:endParaRPr lang="fi-FI"/>
          </a:p>
        </p:txBody>
      </p:sp>
      <p:sp>
        <p:nvSpPr>
          <p:cNvPr id="3" name="Date Placeholder 2">
            <a:extLst>
              <a:ext uri="{FF2B5EF4-FFF2-40B4-BE49-F238E27FC236}">
                <a16:creationId xmlns:a16="http://schemas.microsoft.com/office/drawing/2014/main" id="{DA48B054-19BC-4B80-B3D9-0824C7E5ED92}"/>
              </a:ext>
            </a:extLst>
          </p:cNvPr>
          <p:cNvSpPr>
            <a:spLocks noGrp="1"/>
          </p:cNvSpPr>
          <p:nvPr>
            <p:ph type="dt" sz="quarter" idx="1"/>
          </p:nvPr>
        </p:nvSpPr>
        <p:spPr>
          <a:xfrm>
            <a:off x="3778155" y="0"/>
            <a:ext cx="2889362" cy="495300"/>
          </a:xfrm>
          <a:prstGeom prst="rect">
            <a:avLst/>
          </a:prstGeom>
        </p:spPr>
        <p:txBody>
          <a:bodyPr vert="horz" lIns="91440" tIns="45720" rIns="91440" bIns="45720" rtlCol="0"/>
          <a:lstStyle>
            <a:lvl1pPr algn="r">
              <a:defRPr sz="1200"/>
            </a:lvl1pPr>
          </a:lstStyle>
          <a:p>
            <a:fld id="{D61D26A9-6490-4B31-9B17-DC63189D59EE}" type="datetimeFigureOut">
              <a:rPr lang="fi-FI" smtClean="0"/>
              <a:t>6.11.2024</a:t>
            </a:fld>
            <a:endParaRPr lang="fi-FI"/>
          </a:p>
        </p:txBody>
      </p:sp>
      <p:sp>
        <p:nvSpPr>
          <p:cNvPr id="4" name="Footer Placeholder 3">
            <a:extLst>
              <a:ext uri="{FF2B5EF4-FFF2-40B4-BE49-F238E27FC236}">
                <a16:creationId xmlns:a16="http://schemas.microsoft.com/office/drawing/2014/main" id="{03902077-922A-4D0A-82CD-828CE3F0A3B0}"/>
              </a:ext>
            </a:extLst>
          </p:cNvPr>
          <p:cNvSpPr>
            <a:spLocks noGrp="1"/>
          </p:cNvSpPr>
          <p:nvPr>
            <p:ph type="ftr" sz="quarter" idx="2"/>
          </p:nvPr>
        </p:nvSpPr>
        <p:spPr>
          <a:xfrm>
            <a:off x="0" y="9377363"/>
            <a:ext cx="2889362" cy="495300"/>
          </a:xfrm>
          <a:prstGeom prst="rect">
            <a:avLst/>
          </a:prstGeom>
        </p:spPr>
        <p:txBody>
          <a:bodyPr vert="horz" lIns="91440" tIns="45720" rIns="91440" bIns="45720" rtlCol="0" anchor="b"/>
          <a:lstStyle>
            <a:lvl1pPr algn="l">
              <a:defRPr sz="1200"/>
            </a:lvl1pPr>
          </a:lstStyle>
          <a:p>
            <a:endParaRPr lang="fi-FI"/>
          </a:p>
        </p:txBody>
      </p:sp>
      <p:sp>
        <p:nvSpPr>
          <p:cNvPr id="5" name="Slide Number Placeholder 4">
            <a:extLst>
              <a:ext uri="{FF2B5EF4-FFF2-40B4-BE49-F238E27FC236}">
                <a16:creationId xmlns:a16="http://schemas.microsoft.com/office/drawing/2014/main" id="{2BCA3B61-E091-40BE-AB0B-3D34DFD96FE6}"/>
              </a:ext>
            </a:extLst>
          </p:cNvPr>
          <p:cNvSpPr>
            <a:spLocks noGrp="1"/>
          </p:cNvSpPr>
          <p:nvPr>
            <p:ph type="sldNum" sz="quarter" idx="3"/>
          </p:nvPr>
        </p:nvSpPr>
        <p:spPr>
          <a:xfrm>
            <a:off x="3778155" y="9377363"/>
            <a:ext cx="2889362" cy="495300"/>
          </a:xfrm>
          <a:prstGeom prst="rect">
            <a:avLst/>
          </a:prstGeom>
        </p:spPr>
        <p:txBody>
          <a:bodyPr vert="horz" lIns="91440" tIns="45720" rIns="91440" bIns="45720" rtlCol="0" anchor="b"/>
          <a:lstStyle>
            <a:lvl1pPr algn="r">
              <a:defRPr sz="1200"/>
            </a:lvl1pPr>
          </a:lstStyle>
          <a:p>
            <a:fld id="{D93B6B86-F58C-4973-8ACC-98E0C902F040}" type="slidenum">
              <a:rPr lang="fi-FI" smtClean="0"/>
              <a:t>‹#›</a:t>
            </a:fld>
            <a:endParaRPr lang="fi-FI"/>
          </a:p>
        </p:txBody>
      </p:sp>
    </p:spTree>
    <p:extLst>
      <p:ext uri="{BB962C8B-B14F-4D97-AF65-F5344CB8AC3E}">
        <p14:creationId xmlns:p14="http://schemas.microsoft.com/office/powerpoint/2010/main" val="27590020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2"/>
            <a:ext cx="2889938" cy="493633"/>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777607" y="2"/>
            <a:ext cx="2889938" cy="493633"/>
          </a:xfrm>
          <a:prstGeom prst="rect">
            <a:avLst/>
          </a:prstGeom>
        </p:spPr>
        <p:txBody>
          <a:bodyPr vert="horz" lIns="91440" tIns="45720" rIns="91440" bIns="45720" rtlCol="0"/>
          <a:lstStyle>
            <a:lvl1pPr algn="r">
              <a:defRPr sz="1200"/>
            </a:lvl1pPr>
          </a:lstStyle>
          <a:p>
            <a:fld id="{8FC0A905-C2EC-440F-A863-BD7BA61CA50D}" type="datetimeFigureOut">
              <a:rPr lang="fi-FI" smtClean="0"/>
              <a:pPr/>
              <a:t>6.11.2024</a:t>
            </a:fld>
            <a:endParaRPr lang="fi-FI"/>
          </a:p>
        </p:txBody>
      </p:sp>
      <p:sp>
        <p:nvSpPr>
          <p:cNvPr id="4" name="Dian kuvan paikkamerkki 3"/>
          <p:cNvSpPr>
            <a:spLocks noGrp="1" noRot="1" noChangeAspect="1"/>
          </p:cNvSpPr>
          <p:nvPr>
            <p:ph type="sldImg" idx="2"/>
          </p:nvPr>
        </p:nvSpPr>
        <p:spPr>
          <a:xfrm>
            <a:off x="866775" y="739775"/>
            <a:ext cx="4935538" cy="3703638"/>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66909" y="4689515"/>
            <a:ext cx="5335270" cy="4442698"/>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9377318"/>
            <a:ext cx="2889938" cy="493633"/>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777607" y="9377318"/>
            <a:ext cx="2889938" cy="493633"/>
          </a:xfrm>
          <a:prstGeom prst="rect">
            <a:avLst/>
          </a:prstGeom>
        </p:spPr>
        <p:txBody>
          <a:bodyPr vert="horz" lIns="91440" tIns="45720" rIns="91440" bIns="45720" rtlCol="0" anchor="b"/>
          <a:lstStyle>
            <a:lvl1pPr algn="r">
              <a:defRPr sz="1200"/>
            </a:lvl1pPr>
          </a:lstStyle>
          <a:p>
            <a:fld id="{13D8E193-5C4F-4160-9E6A-557A424A80EE}" type="slidenum">
              <a:rPr lang="fi-FI" smtClean="0"/>
              <a:pPr/>
              <a:t>‹#›</a:t>
            </a:fld>
            <a:endParaRPr lang="fi-FI"/>
          </a:p>
        </p:txBody>
      </p:sp>
    </p:spTree>
    <p:extLst>
      <p:ext uri="{BB962C8B-B14F-4D97-AF65-F5344CB8AC3E}">
        <p14:creationId xmlns:p14="http://schemas.microsoft.com/office/powerpoint/2010/main" val="36573657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dirty="0"/>
          </a:p>
        </p:txBody>
      </p:sp>
      <p:sp>
        <p:nvSpPr>
          <p:cNvPr id="4" name="Slide Number Placeholder 3"/>
          <p:cNvSpPr>
            <a:spLocks noGrp="1"/>
          </p:cNvSpPr>
          <p:nvPr>
            <p:ph type="sldNum" sz="quarter" idx="5"/>
          </p:nvPr>
        </p:nvSpPr>
        <p:spPr/>
        <p:txBody>
          <a:bodyPr/>
          <a:lstStyle/>
          <a:p>
            <a:fld id="{13D8E193-5C4F-4160-9E6A-557A424A80EE}" type="slidenum">
              <a:rPr lang="fi-FI" smtClean="0"/>
              <a:pPr/>
              <a:t>3</a:t>
            </a:fld>
            <a:endParaRPr lang="fi-FI"/>
          </a:p>
        </p:txBody>
      </p:sp>
    </p:spTree>
    <p:extLst>
      <p:ext uri="{BB962C8B-B14F-4D97-AF65-F5344CB8AC3E}">
        <p14:creationId xmlns:p14="http://schemas.microsoft.com/office/powerpoint/2010/main" val="781411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13D8E193-5C4F-4160-9E6A-557A424A80EE}" type="slidenum">
              <a:rPr lang="fi-FI" smtClean="0"/>
              <a:pPr/>
              <a:t>7</a:t>
            </a:fld>
            <a:endParaRPr lang="fi-FI"/>
          </a:p>
        </p:txBody>
      </p:sp>
    </p:spTree>
    <p:extLst>
      <p:ext uri="{BB962C8B-B14F-4D97-AF65-F5344CB8AC3E}">
        <p14:creationId xmlns:p14="http://schemas.microsoft.com/office/powerpoint/2010/main" val="11531393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err="1"/>
              <a:t>esofago-</a:t>
            </a:r>
            <a:r>
              <a:rPr lang="fi-FI" dirty="0"/>
              <a:t>, ruokatorvi </a:t>
            </a:r>
          </a:p>
          <a:p>
            <a:r>
              <a:rPr lang="fi-FI" dirty="0" err="1"/>
              <a:t>gastro-</a:t>
            </a:r>
            <a:r>
              <a:rPr lang="fi-FI" dirty="0"/>
              <a:t>, ruokatorvi-mahalaukku-pohjukaissuoli </a:t>
            </a:r>
          </a:p>
          <a:p>
            <a:r>
              <a:rPr lang="fi-FI" dirty="0" err="1"/>
              <a:t>duodenos-</a:t>
            </a:r>
            <a:r>
              <a:rPr lang="fi-FI" dirty="0"/>
              <a:t>, pohjukaissuoli </a:t>
            </a:r>
          </a:p>
          <a:p>
            <a:r>
              <a:rPr lang="fi-FI" dirty="0" err="1"/>
              <a:t>kolonos-</a:t>
            </a:r>
            <a:r>
              <a:rPr lang="fi-FI" dirty="0"/>
              <a:t>, paksusuoli</a:t>
            </a:r>
          </a:p>
          <a:p>
            <a:r>
              <a:rPr lang="fi-FI" dirty="0" err="1"/>
              <a:t>Sigmoideoskopia</a:t>
            </a:r>
            <a:r>
              <a:rPr lang="fi-FI" dirty="0"/>
              <a:t>, paksusuolen</a:t>
            </a:r>
            <a:r>
              <a:rPr lang="fi-FI" baseline="0" dirty="0"/>
              <a:t> loppuosa</a:t>
            </a:r>
            <a:endParaRPr lang="fi-FI" dirty="0"/>
          </a:p>
        </p:txBody>
      </p:sp>
      <p:sp>
        <p:nvSpPr>
          <p:cNvPr id="4" name="Dian numeron paikkamerkki 3"/>
          <p:cNvSpPr>
            <a:spLocks noGrp="1"/>
          </p:cNvSpPr>
          <p:nvPr>
            <p:ph type="sldNum" sz="quarter" idx="10"/>
          </p:nvPr>
        </p:nvSpPr>
        <p:spPr/>
        <p:txBody>
          <a:bodyPr/>
          <a:lstStyle/>
          <a:p>
            <a:fld id="{13D8E193-5C4F-4160-9E6A-557A424A80EE}" type="slidenum">
              <a:rPr lang="fi-FI" smtClean="0"/>
              <a:pPr/>
              <a:t>16</a:t>
            </a:fld>
            <a:endParaRPr lang="fi-FI"/>
          </a:p>
        </p:txBody>
      </p:sp>
    </p:spTree>
    <p:extLst>
      <p:ext uri="{BB962C8B-B14F-4D97-AF65-F5344CB8AC3E}">
        <p14:creationId xmlns:p14="http://schemas.microsoft.com/office/powerpoint/2010/main" val="1142239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D662D0FC-A2DB-4BAE-8D76-3A3700632561}" type="datetimeFigureOut">
              <a:rPr lang="fi-FI" smtClean="0"/>
              <a:pPr>
                <a:defRPr/>
              </a:pPr>
              <a:t>6.11.2024</a:t>
            </a:fld>
            <a:endParaRPr lang="fi-FI"/>
          </a:p>
        </p:txBody>
      </p:sp>
      <p:sp>
        <p:nvSpPr>
          <p:cNvPr id="5" name="Footer Placeholder 4"/>
          <p:cNvSpPr>
            <a:spLocks noGrp="1"/>
          </p:cNvSpPr>
          <p:nvPr>
            <p:ph type="ftr" sz="quarter" idx="11"/>
          </p:nvPr>
        </p:nvSpPr>
        <p:spPr/>
        <p:txBody>
          <a:bodyPr/>
          <a:lstStyle/>
          <a:p>
            <a:pPr>
              <a:defRPr/>
            </a:pPr>
            <a:endParaRPr lang="fi-FI"/>
          </a:p>
        </p:txBody>
      </p:sp>
      <p:sp>
        <p:nvSpPr>
          <p:cNvPr id="6" name="Slide Number Placeholder 5"/>
          <p:cNvSpPr>
            <a:spLocks noGrp="1"/>
          </p:cNvSpPr>
          <p:nvPr>
            <p:ph type="sldNum" sz="quarter" idx="12"/>
          </p:nvPr>
        </p:nvSpPr>
        <p:spPr/>
        <p:txBody>
          <a:bodyPr/>
          <a:lstStyle/>
          <a:p>
            <a:pPr>
              <a:defRPr/>
            </a:pPr>
            <a:fld id="{6BB35896-D583-4452-8E5C-72CB77725383}" type="slidenum">
              <a:rPr lang="fi-FI" smtClean="0"/>
              <a:pPr>
                <a:defRPr/>
              </a:pPr>
              <a:t>‹#›</a:t>
            </a:fld>
            <a:endParaRPr lang="fi-FI"/>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6729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D662D0FC-A2DB-4BAE-8D76-3A3700632561}" type="datetimeFigureOut">
              <a:rPr lang="fi-FI" smtClean="0"/>
              <a:pPr>
                <a:defRPr/>
              </a:pPr>
              <a:t>6.11.2024</a:t>
            </a:fld>
            <a:endParaRPr lang="fi-FI"/>
          </a:p>
        </p:txBody>
      </p:sp>
      <p:sp>
        <p:nvSpPr>
          <p:cNvPr id="5" name="Footer Placeholder 4"/>
          <p:cNvSpPr>
            <a:spLocks noGrp="1"/>
          </p:cNvSpPr>
          <p:nvPr>
            <p:ph type="ftr" sz="quarter" idx="11"/>
          </p:nvPr>
        </p:nvSpPr>
        <p:spPr/>
        <p:txBody>
          <a:bodyPr/>
          <a:lstStyle/>
          <a:p>
            <a:pPr>
              <a:defRPr/>
            </a:pPr>
            <a:endParaRPr lang="fi-FI"/>
          </a:p>
        </p:txBody>
      </p:sp>
      <p:sp>
        <p:nvSpPr>
          <p:cNvPr id="6" name="Slide Number Placeholder 5"/>
          <p:cNvSpPr>
            <a:spLocks noGrp="1"/>
          </p:cNvSpPr>
          <p:nvPr>
            <p:ph type="sldNum" sz="quarter" idx="12"/>
          </p:nvPr>
        </p:nvSpPr>
        <p:spPr/>
        <p:txBody>
          <a:bodyPr/>
          <a:lstStyle/>
          <a:p>
            <a:pPr>
              <a:defRPr/>
            </a:pPr>
            <a:fld id="{6BB35896-D583-4452-8E5C-72CB77725383}" type="slidenum">
              <a:rPr lang="fi-FI" smtClean="0"/>
              <a:pPr>
                <a:defRPr/>
              </a:pPr>
              <a:t>‹#›</a:t>
            </a:fld>
            <a:endParaRPr lang="fi-FI"/>
          </a:p>
        </p:txBody>
      </p:sp>
    </p:spTree>
    <p:extLst>
      <p:ext uri="{BB962C8B-B14F-4D97-AF65-F5344CB8AC3E}">
        <p14:creationId xmlns:p14="http://schemas.microsoft.com/office/powerpoint/2010/main" val="1545698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D662D0FC-A2DB-4BAE-8D76-3A3700632561}" type="datetimeFigureOut">
              <a:rPr lang="fi-FI" smtClean="0"/>
              <a:pPr>
                <a:defRPr/>
              </a:pPr>
              <a:t>6.11.2024</a:t>
            </a:fld>
            <a:endParaRPr lang="fi-FI"/>
          </a:p>
        </p:txBody>
      </p:sp>
      <p:sp>
        <p:nvSpPr>
          <p:cNvPr id="5" name="Footer Placeholder 4"/>
          <p:cNvSpPr>
            <a:spLocks noGrp="1"/>
          </p:cNvSpPr>
          <p:nvPr>
            <p:ph type="ftr" sz="quarter" idx="11"/>
          </p:nvPr>
        </p:nvSpPr>
        <p:spPr/>
        <p:txBody>
          <a:bodyPr/>
          <a:lstStyle/>
          <a:p>
            <a:pPr>
              <a:defRPr/>
            </a:pPr>
            <a:endParaRPr lang="fi-FI"/>
          </a:p>
        </p:txBody>
      </p:sp>
      <p:sp>
        <p:nvSpPr>
          <p:cNvPr id="6" name="Slide Number Placeholder 5"/>
          <p:cNvSpPr>
            <a:spLocks noGrp="1"/>
          </p:cNvSpPr>
          <p:nvPr>
            <p:ph type="sldNum" sz="quarter" idx="12"/>
          </p:nvPr>
        </p:nvSpPr>
        <p:spPr/>
        <p:txBody>
          <a:bodyPr/>
          <a:lstStyle/>
          <a:p>
            <a:pPr>
              <a:defRPr/>
            </a:pPr>
            <a:fld id="{6BB35896-D583-4452-8E5C-72CB77725383}" type="slidenum">
              <a:rPr lang="fi-FI" smtClean="0"/>
              <a:pPr>
                <a:defRPr/>
              </a:pPr>
              <a:t>‹#›</a:t>
            </a:fld>
            <a:endParaRPr lang="fi-FI"/>
          </a:p>
        </p:txBody>
      </p:sp>
    </p:spTree>
    <p:extLst>
      <p:ext uri="{BB962C8B-B14F-4D97-AF65-F5344CB8AC3E}">
        <p14:creationId xmlns:p14="http://schemas.microsoft.com/office/powerpoint/2010/main" val="1782906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D662D0FC-A2DB-4BAE-8D76-3A3700632561}" type="datetimeFigureOut">
              <a:rPr lang="fi-FI" smtClean="0"/>
              <a:pPr>
                <a:defRPr/>
              </a:pPr>
              <a:t>6.11.2024</a:t>
            </a:fld>
            <a:endParaRPr lang="fi-FI"/>
          </a:p>
        </p:txBody>
      </p:sp>
      <p:sp>
        <p:nvSpPr>
          <p:cNvPr id="5" name="Footer Placeholder 4"/>
          <p:cNvSpPr>
            <a:spLocks noGrp="1"/>
          </p:cNvSpPr>
          <p:nvPr>
            <p:ph type="ftr" sz="quarter" idx="11"/>
          </p:nvPr>
        </p:nvSpPr>
        <p:spPr/>
        <p:txBody>
          <a:bodyPr/>
          <a:lstStyle/>
          <a:p>
            <a:pPr>
              <a:defRPr/>
            </a:pPr>
            <a:endParaRPr lang="fi-FI"/>
          </a:p>
        </p:txBody>
      </p:sp>
      <p:sp>
        <p:nvSpPr>
          <p:cNvPr id="6" name="Slide Number Placeholder 5"/>
          <p:cNvSpPr>
            <a:spLocks noGrp="1"/>
          </p:cNvSpPr>
          <p:nvPr>
            <p:ph type="sldNum" sz="quarter" idx="12"/>
          </p:nvPr>
        </p:nvSpPr>
        <p:spPr/>
        <p:txBody>
          <a:bodyPr/>
          <a:lstStyle/>
          <a:p>
            <a:pPr>
              <a:defRPr/>
            </a:pPr>
            <a:fld id="{6BB35896-D583-4452-8E5C-72CB77725383}" type="slidenum">
              <a:rPr lang="fi-FI" smtClean="0"/>
              <a:pPr>
                <a:defRPr/>
              </a:pPr>
              <a:t>‹#›</a:t>
            </a:fld>
            <a:endParaRPr lang="fi-FI"/>
          </a:p>
        </p:txBody>
      </p:sp>
    </p:spTree>
    <p:extLst>
      <p:ext uri="{BB962C8B-B14F-4D97-AF65-F5344CB8AC3E}">
        <p14:creationId xmlns:p14="http://schemas.microsoft.com/office/powerpoint/2010/main" val="3703790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D662D0FC-A2DB-4BAE-8D76-3A3700632561}" type="datetimeFigureOut">
              <a:rPr lang="fi-FI" smtClean="0"/>
              <a:pPr>
                <a:defRPr/>
              </a:pPr>
              <a:t>6.11.2024</a:t>
            </a:fld>
            <a:endParaRPr lang="fi-FI"/>
          </a:p>
        </p:txBody>
      </p:sp>
      <p:sp>
        <p:nvSpPr>
          <p:cNvPr id="5" name="Footer Placeholder 4"/>
          <p:cNvSpPr>
            <a:spLocks noGrp="1"/>
          </p:cNvSpPr>
          <p:nvPr>
            <p:ph type="ftr" sz="quarter" idx="11"/>
          </p:nvPr>
        </p:nvSpPr>
        <p:spPr/>
        <p:txBody>
          <a:bodyPr/>
          <a:lstStyle/>
          <a:p>
            <a:pPr>
              <a:defRPr/>
            </a:pPr>
            <a:endParaRPr lang="fi-FI"/>
          </a:p>
        </p:txBody>
      </p:sp>
      <p:sp>
        <p:nvSpPr>
          <p:cNvPr id="6" name="Slide Number Placeholder 5"/>
          <p:cNvSpPr>
            <a:spLocks noGrp="1"/>
          </p:cNvSpPr>
          <p:nvPr>
            <p:ph type="sldNum" sz="quarter" idx="12"/>
          </p:nvPr>
        </p:nvSpPr>
        <p:spPr/>
        <p:txBody>
          <a:bodyPr/>
          <a:lstStyle/>
          <a:p>
            <a:pPr>
              <a:defRPr/>
            </a:pPr>
            <a:fld id="{6BB35896-D583-4452-8E5C-72CB77725383}" type="slidenum">
              <a:rPr lang="fi-FI" smtClean="0"/>
              <a:pPr>
                <a:defRPr/>
              </a:pPr>
              <a:t>‹#›</a:t>
            </a:fld>
            <a:endParaRPr lang="fi-FI"/>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7810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D662D0FC-A2DB-4BAE-8D76-3A3700632561}" type="datetimeFigureOut">
              <a:rPr lang="fi-FI" smtClean="0"/>
              <a:pPr>
                <a:defRPr/>
              </a:pPr>
              <a:t>6.11.2024</a:t>
            </a:fld>
            <a:endParaRPr lang="fi-FI"/>
          </a:p>
        </p:txBody>
      </p:sp>
      <p:sp>
        <p:nvSpPr>
          <p:cNvPr id="6" name="Footer Placeholder 5"/>
          <p:cNvSpPr>
            <a:spLocks noGrp="1"/>
          </p:cNvSpPr>
          <p:nvPr>
            <p:ph type="ftr" sz="quarter" idx="11"/>
          </p:nvPr>
        </p:nvSpPr>
        <p:spPr/>
        <p:txBody>
          <a:bodyPr/>
          <a:lstStyle/>
          <a:p>
            <a:pPr>
              <a:defRPr/>
            </a:pPr>
            <a:endParaRPr lang="fi-FI"/>
          </a:p>
        </p:txBody>
      </p:sp>
      <p:sp>
        <p:nvSpPr>
          <p:cNvPr id="7" name="Slide Number Placeholder 6"/>
          <p:cNvSpPr>
            <a:spLocks noGrp="1"/>
          </p:cNvSpPr>
          <p:nvPr>
            <p:ph type="sldNum" sz="quarter" idx="12"/>
          </p:nvPr>
        </p:nvSpPr>
        <p:spPr/>
        <p:txBody>
          <a:bodyPr/>
          <a:lstStyle/>
          <a:p>
            <a:pPr>
              <a:defRPr/>
            </a:pPr>
            <a:fld id="{6BB35896-D583-4452-8E5C-72CB77725383}" type="slidenum">
              <a:rPr lang="fi-FI" smtClean="0"/>
              <a:pPr>
                <a:defRPr/>
              </a:pPr>
              <a:t>‹#›</a:t>
            </a:fld>
            <a:endParaRPr lang="fi-FI"/>
          </a:p>
        </p:txBody>
      </p:sp>
    </p:spTree>
    <p:extLst>
      <p:ext uri="{BB962C8B-B14F-4D97-AF65-F5344CB8AC3E}">
        <p14:creationId xmlns:p14="http://schemas.microsoft.com/office/powerpoint/2010/main" val="706225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D662D0FC-A2DB-4BAE-8D76-3A3700632561}" type="datetimeFigureOut">
              <a:rPr lang="fi-FI" smtClean="0"/>
              <a:pPr>
                <a:defRPr/>
              </a:pPr>
              <a:t>6.11.2024</a:t>
            </a:fld>
            <a:endParaRPr lang="fi-FI"/>
          </a:p>
        </p:txBody>
      </p:sp>
      <p:sp>
        <p:nvSpPr>
          <p:cNvPr id="8" name="Footer Placeholder 7"/>
          <p:cNvSpPr>
            <a:spLocks noGrp="1"/>
          </p:cNvSpPr>
          <p:nvPr>
            <p:ph type="ftr" sz="quarter" idx="11"/>
          </p:nvPr>
        </p:nvSpPr>
        <p:spPr/>
        <p:txBody>
          <a:bodyPr/>
          <a:lstStyle/>
          <a:p>
            <a:pPr>
              <a:defRPr/>
            </a:pPr>
            <a:endParaRPr lang="fi-FI"/>
          </a:p>
        </p:txBody>
      </p:sp>
      <p:sp>
        <p:nvSpPr>
          <p:cNvPr id="9" name="Slide Number Placeholder 8"/>
          <p:cNvSpPr>
            <a:spLocks noGrp="1"/>
          </p:cNvSpPr>
          <p:nvPr>
            <p:ph type="sldNum" sz="quarter" idx="12"/>
          </p:nvPr>
        </p:nvSpPr>
        <p:spPr/>
        <p:txBody>
          <a:bodyPr/>
          <a:lstStyle/>
          <a:p>
            <a:pPr>
              <a:defRPr/>
            </a:pPr>
            <a:fld id="{6BB35896-D583-4452-8E5C-72CB77725383}" type="slidenum">
              <a:rPr lang="fi-FI" smtClean="0"/>
              <a:pPr>
                <a:defRPr/>
              </a:pPr>
              <a:t>‹#›</a:t>
            </a:fld>
            <a:endParaRPr lang="fi-FI"/>
          </a:p>
        </p:txBody>
      </p:sp>
    </p:spTree>
    <p:extLst>
      <p:ext uri="{BB962C8B-B14F-4D97-AF65-F5344CB8AC3E}">
        <p14:creationId xmlns:p14="http://schemas.microsoft.com/office/powerpoint/2010/main" val="1320474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D662D0FC-A2DB-4BAE-8D76-3A3700632561}" type="datetimeFigureOut">
              <a:rPr lang="fi-FI" smtClean="0"/>
              <a:pPr>
                <a:defRPr/>
              </a:pPr>
              <a:t>6.11.2024</a:t>
            </a:fld>
            <a:endParaRPr lang="fi-FI"/>
          </a:p>
        </p:txBody>
      </p:sp>
      <p:sp>
        <p:nvSpPr>
          <p:cNvPr id="4" name="Footer Placeholder 3"/>
          <p:cNvSpPr>
            <a:spLocks noGrp="1"/>
          </p:cNvSpPr>
          <p:nvPr>
            <p:ph type="ftr" sz="quarter" idx="11"/>
          </p:nvPr>
        </p:nvSpPr>
        <p:spPr/>
        <p:txBody>
          <a:bodyPr/>
          <a:lstStyle/>
          <a:p>
            <a:pPr>
              <a:defRPr/>
            </a:pPr>
            <a:endParaRPr lang="fi-FI"/>
          </a:p>
        </p:txBody>
      </p:sp>
      <p:sp>
        <p:nvSpPr>
          <p:cNvPr id="5" name="Slide Number Placeholder 4"/>
          <p:cNvSpPr>
            <a:spLocks noGrp="1"/>
          </p:cNvSpPr>
          <p:nvPr>
            <p:ph type="sldNum" sz="quarter" idx="12"/>
          </p:nvPr>
        </p:nvSpPr>
        <p:spPr/>
        <p:txBody>
          <a:bodyPr/>
          <a:lstStyle/>
          <a:p>
            <a:pPr>
              <a:defRPr/>
            </a:pPr>
            <a:fld id="{6BB35896-D583-4452-8E5C-72CB77725383}" type="slidenum">
              <a:rPr lang="fi-FI" smtClean="0"/>
              <a:pPr>
                <a:defRPr/>
              </a:pPr>
              <a:t>‹#›</a:t>
            </a:fld>
            <a:endParaRPr lang="fi-FI"/>
          </a:p>
        </p:txBody>
      </p:sp>
    </p:spTree>
    <p:extLst>
      <p:ext uri="{BB962C8B-B14F-4D97-AF65-F5344CB8AC3E}">
        <p14:creationId xmlns:p14="http://schemas.microsoft.com/office/powerpoint/2010/main" val="467458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fld id="{D662D0FC-A2DB-4BAE-8D76-3A3700632561}" type="datetimeFigureOut">
              <a:rPr lang="fi-FI" smtClean="0"/>
              <a:pPr>
                <a:defRPr/>
              </a:pPr>
              <a:t>6.11.2024</a:t>
            </a:fld>
            <a:endParaRPr lang="fi-FI"/>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fi-FI"/>
          </a:p>
        </p:txBody>
      </p:sp>
      <p:sp>
        <p:nvSpPr>
          <p:cNvPr id="9" name="Slide Number Placeholder 8"/>
          <p:cNvSpPr>
            <a:spLocks noGrp="1"/>
          </p:cNvSpPr>
          <p:nvPr>
            <p:ph type="sldNum" sz="quarter" idx="12"/>
          </p:nvPr>
        </p:nvSpPr>
        <p:spPr/>
        <p:txBody>
          <a:bodyPr/>
          <a:lstStyle/>
          <a:p>
            <a:pPr>
              <a:defRPr/>
            </a:pPr>
            <a:fld id="{6BB35896-D583-4452-8E5C-72CB77725383}" type="slidenum">
              <a:rPr lang="fi-FI" smtClean="0"/>
              <a:pPr>
                <a:defRPr/>
              </a:pPr>
              <a:t>‹#›</a:t>
            </a:fld>
            <a:endParaRPr lang="fi-FI"/>
          </a:p>
        </p:txBody>
      </p:sp>
    </p:spTree>
    <p:extLst>
      <p:ext uri="{BB962C8B-B14F-4D97-AF65-F5344CB8AC3E}">
        <p14:creationId xmlns:p14="http://schemas.microsoft.com/office/powerpoint/2010/main" val="4021635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pPr>
              <a:defRPr/>
            </a:pPr>
            <a:fld id="{D662D0FC-A2DB-4BAE-8D76-3A3700632561}" type="datetimeFigureOut">
              <a:rPr lang="fi-FI" smtClean="0"/>
              <a:pPr>
                <a:defRPr/>
              </a:pPr>
              <a:t>6.11.2024</a:t>
            </a:fld>
            <a:endParaRPr lang="fi-FI"/>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pPr>
              <a:defRPr/>
            </a:pPr>
            <a:endParaRPr lang="fi-FI"/>
          </a:p>
        </p:txBody>
      </p:sp>
      <p:sp>
        <p:nvSpPr>
          <p:cNvPr id="7" name="Slide Number Placeholder 6"/>
          <p:cNvSpPr>
            <a:spLocks noGrp="1"/>
          </p:cNvSpPr>
          <p:nvPr>
            <p:ph type="sldNum" sz="quarter" idx="12"/>
          </p:nvPr>
        </p:nvSpPr>
        <p:spPr/>
        <p:txBody>
          <a:bodyPr/>
          <a:lstStyle>
            <a:lvl1pPr>
              <a:defRPr>
                <a:solidFill>
                  <a:schemeClr val="tx2"/>
                </a:solidFill>
              </a:defRPr>
            </a:lvl1pPr>
          </a:lstStyle>
          <a:p>
            <a:pPr>
              <a:defRPr/>
            </a:pPr>
            <a:fld id="{6BB35896-D583-4452-8E5C-72CB77725383}" type="slidenum">
              <a:rPr lang="fi-FI" smtClean="0"/>
              <a:pPr>
                <a:defRPr/>
              </a:pPr>
              <a:t>‹#›</a:t>
            </a:fld>
            <a:endParaRPr lang="fi-FI"/>
          </a:p>
        </p:txBody>
      </p:sp>
    </p:spTree>
    <p:extLst>
      <p:ext uri="{BB962C8B-B14F-4D97-AF65-F5344CB8AC3E}">
        <p14:creationId xmlns:p14="http://schemas.microsoft.com/office/powerpoint/2010/main" val="10122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D662D0FC-A2DB-4BAE-8D76-3A3700632561}" type="datetimeFigureOut">
              <a:rPr lang="fi-FI" smtClean="0"/>
              <a:pPr>
                <a:defRPr/>
              </a:pPr>
              <a:t>6.11.2024</a:t>
            </a:fld>
            <a:endParaRPr lang="fi-FI"/>
          </a:p>
        </p:txBody>
      </p:sp>
      <p:sp>
        <p:nvSpPr>
          <p:cNvPr id="6" name="Footer Placeholder 5"/>
          <p:cNvSpPr>
            <a:spLocks noGrp="1"/>
          </p:cNvSpPr>
          <p:nvPr>
            <p:ph type="ftr" sz="quarter" idx="11"/>
          </p:nvPr>
        </p:nvSpPr>
        <p:spPr/>
        <p:txBody>
          <a:bodyPr/>
          <a:lstStyle/>
          <a:p>
            <a:pPr>
              <a:defRPr/>
            </a:pPr>
            <a:endParaRPr lang="fi-FI"/>
          </a:p>
        </p:txBody>
      </p:sp>
      <p:sp>
        <p:nvSpPr>
          <p:cNvPr id="7" name="Slide Number Placeholder 6"/>
          <p:cNvSpPr>
            <a:spLocks noGrp="1"/>
          </p:cNvSpPr>
          <p:nvPr>
            <p:ph type="sldNum" sz="quarter" idx="12"/>
          </p:nvPr>
        </p:nvSpPr>
        <p:spPr/>
        <p:txBody>
          <a:bodyPr/>
          <a:lstStyle/>
          <a:p>
            <a:pPr>
              <a:defRPr/>
            </a:pPr>
            <a:fld id="{6BB35896-D583-4452-8E5C-72CB77725383}" type="slidenum">
              <a:rPr lang="fi-FI" smtClean="0"/>
              <a:pPr>
                <a:defRPr/>
              </a:pPr>
              <a:t>‹#›</a:t>
            </a:fld>
            <a:endParaRPr lang="fi-FI"/>
          </a:p>
        </p:txBody>
      </p:sp>
    </p:spTree>
    <p:extLst>
      <p:ext uri="{BB962C8B-B14F-4D97-AF65-F5344CB8AC3E}">
        <p14:creationId xmlns:p14="http://schemas.microsoft.com/office/powerpoint/2010/main" val="2286245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pPr>
              <a:defRPr/>
            </a:pPr>
            <a:fld id="{D662D0FC-A2DB-4BAE-8D76-3A3700632561}" type="datetimeFigureOut">
              <a:rPr lang="fi-FI" smtClean="0"/>
              <a:pPr>
                <a:defRPr/>
              </a:pPr>
              <a:t>6.11.2024</a:t>
            </a:fld>
            <a:endParaRPr lang="fi-FI"/>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pPr>
              <a:defRPr/>
            </a:pPr>
            <a:endParaRPr lang="fi-FI"/>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pPr>
              <a:defRPr/>
            </a:pPr>
            <a:fld id="{6BB35896-D583-4452-8E5C-72CB77725383}" type="slidenum">
              <a:rPr lang="fi-FI" smtClean="0"/>
              <a:pPr>
                <a:defRPr/>
              </a:pPr>
              <a:t>‹#›</a:t>
            </a:fld>
            <a:endParaRPr lang="fi-FI"/>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7474648"/>
      </p:ext>
    </p:extLst>
  </p:cSld>
  <p:clrMap bg1="lt1" tx1="dk1" bg2="lt2" tx2="dk2" accent1="accent1" accent2="accent2" accent3="accent3" accent4="accent4" accent5="accent5" accent6="accent6" hlink="hlink" folHlink="folHlink"/>
  <p:sldLayoutIdLst>
    <p:sldLayoutId id="2147483907" r:id="rId1"/>
    <p:sldLayoutId id="2147483908" r:id="rId2"/>
    <p:sldLayoutId id="2147483909" r:id="rId3"/>
    <p:sldLayoutId id="2147483910" r:id="rId4"/>
    <p:sldLayoutId id="2147483911" r:id="rId5"/>
    <p:sldLayoutId id="2147483912" r:id="rId6"/>
    <p:sldLayoutId id="2147483913" r:id="rId7"/>
    <p:sldLayoutId id="2147483914" r:id="rId8"/>
    <p:sldLayoutId id="2147483915" r:id="rId9"/>
    <p:sldLayoutId id="2147483916" r:id="rId10"/>
    <p:sldLayoutId id="214748391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9.xml.rels><?xml version="1.0" encoding="UTF-8" standalone="yes"?>
<Relationships xmlns="http://schemas.openxmlformats.org/package/2006/relationships"><Relationship Id="rId2" Type="http://schemas.openxmlformats.org/officeDocument/2006/relationships/hyperlink" Target="https://julkiterhikki.valvira.fi/?lang=fi"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kela.fi/" TargetMode="External"/><Relationship Id="rId2" Type="http://schemas.openxmlformats.org/officeDocument/2006/relationships/hyperlink" Target="http://www.lokomonsairauskassa.fi/"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8C6E698C-8155-4B8B-BDC9-B7299772B5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p:cNvSpPr>
            <a:spLocks noGrp="1"/>
          </p:cNvSpPr>
          <p:nvPr>
            <p:ph type="ctrTitle"/>
          </p:nvPr>
        </p:nvSpPr>
        <p:spPr>
          <a:xfrm>
            <a:off x="723900" y="643467"/>
            <a:ext cx="4691270" cy="5054008"/>
          </a:xfrm>
        </p:spPr>
        <p:txBody>
          <a:bodyPr anchor="ctr">
            <a:normAutofit/>
          </a:bodyPr>
          <a:lstStyle/>
          <a:p>
            <a:pPr algn="r" eaLnBrk="1" fontAlgn="auto" hangingPunct="1">
              <a:spcAft>
                <a:spcPts val="0"/>
              </a:spcAft>
              <a:defRPr/>
            </a:pPr>
            <a:r>
              <a:rPr lang="fi-FI" sz="6800" dirty="0"/>
              <a:t>Lokomon Sairauskassa</a:t>
            </a:r>
          </a:p>
        </p:txBody>
      </p:sp>
      <p:sp>
        <p:nvSpPr>
          <p:cNvPr id="3075" name="Alaotsikko 2"/>
          <p:cNvSpPr>
            <a:spLocks noGrp="1"/>
          </p:cNvSpPr>
          <p:nvPr>
            <p:ph type="subTitle" idx="1"/>
          </p:nvPr>
        </p:nvSpPr>
        <p:spPr>
          <a:xfrm>
            <a:off x="5903246" y="643467"/>
            <a:ext cx="2506116" cy="5054008"/>
          </a:xfrm>
        </p:spPr>
        <p:txBody>
          <a:bodyPr anchor="ctr">
            <a:normAutofit/>
          </a:bodyPr>
          <a:lstStyle/>
          <a:p>
            <a:pPr marR="0" eaLnBrk="1" hangingPunct="1"/>
            <a:endParaRPr lang="fi-FI" dirty="0"/>
          </a:p>
          <a:p>
            <a:pPr marR="0" eaLnBrk="1" hangingPunct="1"/>
            <a:endParaRPr lang="fi-FI" dirty="0"/>
          </a:p>
          <a:p>
            <a:pPr marR="0" eaLnBrk="1" hangingPunct="1"/>
            <a:endParaRPr lang="fi-FI" dirty="0"/>
          </a:p>
          <a:p>
            <a:pPr marR="0" eaLnBrk="1" hangingPunct="1"/>
            <a:r>
              <a:rPr lang="fi-FI" b="1" dirty="0"/>
              <a:t>Tervetuloa taloon-tilaisuus 2024</a:t>
            </a:r>
          </a:p>
          <a:p>
            <a:pPr marR="0" eaLnBrk="1" hangingPunct="1"/>
            <a:endParaRPr lang="fi-FI" dirty="0"/>
          </a:p>
          <a:p>
            <a:pPr marR="0" eaLnBrk="1" hangingPunct="1"/>
            <a:endParaRPr lang="fi-FI" dirty="0"/>
          </a:p>
          <a:p>
            <a:pPr marR="0" eaLnBrk="1" hangingPunct="1"/>
            <a:endParaRPr lang="fi-FI" dirty="0"/>
          </a:p>
          <a:p>
            <a:pPr marR="0" eaLnBrk="1" hangingPunct="1"/>
            <a:r>
              <a:rPr lang="fi-FI" dirty="0"/>
              <a:t>Taina Tuominen</a:t>
            </a:r>
          </a:p>
          <a:p>
            <a:pPr marR="0" eaLnBrk="1" hangingPunct="1"/>
            <a:endParaRPr lang="fi-FI" dirty="0"/>
          </a:p>
          <a:p>
            <a:pPr marR="0" eaLnBrk="1" hangingPunct="1"/>
            <a:endParaRPr lang="fi-FI" dirty="0"/>
          </a:p>
        </p:txBody>
      </p:sp>
      <p:cxnSp>
        <p:nvCxnSpPr>
          <p:cNvPr id="74" name="Straight Connector 73">
            <a:extLst>
              <a:ext uri="{FF2B5EF4-FFF2-40B4-BE49-F238E27FC236}">
                <a16:creationId xmlns:a16="http://schemas.microsoft.com/office/drawing/2014/main" id="{09525C9A-1972-4836-BA7A-706C946EF4D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50992" y="1391367"/>
            <a:ext cx="0" cy="355820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6" name="Rectangle 75">
            <a:extLst>
              <a:ext uri="{FF2B5EF4-FFF2-40B4-BE49-F238E27FC236}">
                <a16:creationId xmlns:a16="http://schemas.microsoft.com/office/drawing/2014/main" id="{8A549DE7-671D-4575-AF43-858FD99981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81"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78" name="Rectangle 77">
            <a:extLst>
              <a:ext uri="{FF2B5EF4-FFF2-40B4-BE49-F238E27FC236}">
                <a16:creationId xmlns:a16="http://schemas.microsoft.com/office/drawing/2014/main" id="{C22D9B36-9BE7-472B-8808-7E0D681073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 y="6340942"/>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Otsikko 1"/>
          <p:cNvSpPr>
            <a:spLocks noGrp="1"/>
          </p:cNvSpPr>
          <p:nvPr>
            <p:ph type="title"/>
          </p:nvPr>
        </p:nvSpPr>
        <p:spPr>
          <a:xfrm>
            <a:off x="467544" y="332656"/>
            <a:ext cx="8229600" cy="923925"/>
          </a:xfrm>
        </p:spPr>
        <p:txBody>
          <a:bodyPr>
            <a:normAutofit/>
          </a:bodyPr>
          <a:lstStyle/>
          <a:p>
            <a:pPr algn="ctr" eaLnBrk="1" hangingPunct="1"/>
            <a:r>
              <a:rPr lang="fi-FI" sz="3600" dirty="0"/>
              <a:t>Toiminnan säätely ja valvonta</a:t>
            </a:r>
          </a:p>
        </p:txBody>
      </p:sp>
      <p:sp>
        <p:nvSpPr>
          <p:cNvPr id="11267" name="Tekstin paikkamerkki 3"/>
          <p:cNvSpPr>
            <a:spLocks noGrp="1"/>
          </p:cNvSpPr>
          <p:nvPr>
            <p:ph type="body" idx="1"/>
          </p:nvPr>
        </p:nvSpPr>
        <p:spPr/>
        <p:txBody>
          <a:bodyPr>
            <a:normAutofit/>
          </a:bodyPr>
          <a:lstStyle/>
          <a:p>
            <a:pPr eaLnBrk="1" hangingPunct="1"/>
            <a:r>
              <a:rPr lang="fi-FI" sz="1800" dirty="0"/>
              <a:t>Sairauskassan toimintaa säätelee</a:t>
            </a:r>
          </a:p>
        </p:txBody>
      </p:sp>
      <p:sp>
        <p:nvSpPr>
          <p:cNvPr id="11269" name="Sisällön paikkamerkki 2"/>
          <p:cNvSpPr>
            <a:spLocks noGrp="1"/>
          </p:cNvSpPr>
          <p:nvPr>
            <p:ph sz="half" idx="2"/>
          </p:nvPr>
        </p:nvSpPr>
        <p:spPr/>
        <p:txBody>
          <a:bodyPr>
            <a:normAutofit/>
          </a:bodyPr>
          <a:lstStyle/>
          <a:p>
            <a:pPr eaLnBrk="1" hangingPunct="1"/>
            <a:r>
              <a:rPr lang="fi-FI" dirty="0"/>
              <a:t>Kelan etuudet</a:t>
            </a:r>
          </a:p>
          <a:p>
            <a:pPr lvl="1" eaLnBrk="1" hangingPunct="1"/>
            <a:r>
              <a:rPr lang="fi-FI" dirty="0"/>
              <a:t>Sairausvakuutuslaki</a:t>
            </a:r>
          </a:p>
          <a:p>
            <a:pPr lvl="1" eaLnBrk="1" hangingPunct="1"/>
            <a:r>
              <a:rPr lang="fi-FI" dirty="0"/>
              <a:t>Kelan etuusohjeet</a:t>
            </a:r>
          </a:p>
          <a:p>
            <a:pPr eaLnBrk="1" hangingPunct="1"/>
            <a:r>
              <a:rPr lang="fi-FI" dirty="0"/>
              <a:t>Sairauskassan lisäetuudet</a:t>
            </a:r>
          </a:p>
          <a:p>
            <a:pPr lvl="1" eaLnBrk="1" hangingPunct="1"/>
            <a:r>
              <a:rPr lang="fi-FI" dirty="0"/>
              <a:t>Laki eläkesäätiöistä ja eläkekassoista</a:t>
            </a:r>
          </a:p>
          <a:p>
            <a:pPr lvl="2"/>
            <a:r>
              <a:rPr lang="fi-FI" dirty="0"/>
              <a:t>Vakuutuskassalaki</a:t>
            </a:r>
          </a:p>
          <a:p>
            <a:pPr lvl="1" eaLnBrk="1" hangingPunct="1"/>
            <a:r>
              <a:rPr lang="fi-FI" dirty="0"/>
              <a:t>Sairauskassan omat säännöt</a:t>
            </a:r>
          </a:p>
        </p:txBody>
      </p:sp>
      <p:sp>
        <p:nvSpPr>
          <p:cNvPr id="11268" name="Tekstin paikkamerkki 4"/>
          <p:cNvSpPr>
            <a:spLocks noGrp="1"/>
          </p:cNvSpPr>
          <p:nvPr>
            <p:ph type="body" sz="quarter" idx="3"/>
          </p:nvPr>
        </p:nvSpPr>
        <p:spPr/>
        <p:txBody>
          <a:bodyPr>
            <a:normAutofit/>
          </a:bodyPr>
          <a:lstStyle/>
          <a:p>
            <a:pPr eaLnBrk="1" hangingPunct="1"/>
            <a:r>
              <a:rPr lang="fi-FI" sz="1800" dirty="0"/>
              <a:t>Sairauskassan toimintaa valvoo</a:t>
            </a:r>
          </a:p>
        </p:txBody>
      </p:sp>
      <p:sp>
        <p:nvSpPr>
          <p:cNvPr id="11270" name="Sisällön paikkamerkki 5"/>
          <p:cNvSpPr>
            <a:spLocks noGrp="1"/>
          </p:cNvSpPr>
          <p:nvPr>
            <p:ph sz="quarter" idx="4"/>
          </p:nvPr>
        </p:nvSpPr>
        <p:spPr>
          <a:xfrm>
            <a:off x="4663440" y="2582334"/>
            <a:ext cx="4033704" cy="3378200"/>
          </a:xfrm>
        </p:spPr>
        <p:txBody>
          <a:bodyPr/>
          <a:lstStyle/>
          <a:p>
            <a:pPr eaLnBrk="1" hangingPunct="1"/>
            <a:r>
              <a:rPr lang="fi-FI" dirty="0"/>
              <a:t>Finanssivalvonta</a:t>
            </a:r>
          </a:p>
          <a:p>
            <a:pPr eaLnBrk="1" hangingPunct="1"/>
            <a:r>
              <a:rPr lang="fi-FI" dirty="0"/>
              <a:t>Kela</a:t>
            </a:r>
          </a:p>
          <a:p>
            <a:pPr eaLnBrk="1" hangingPunct="1"/>
            <a:r>
              <a:rPr lang="fi-FI" dirty="0"/>
              <a:t>Vakuutus- ja rahoitusneuvonta (Fine)</a:t>
            </a:r>
          </a:p>
          <a:p>
            <a:pPr eaLnBrk="1" hangingPunct="1"/>
            <a:r>
              <a:rPr lang="fi-FI" dirty="0"/>
              <a:t>Sairauskassan hallitus</a:t>
            </a:r>
          </a:p>
          <a:p>
            <a:pPr eaLnBrk="1" hangingPunct="1">
              <a:buFont typeface="Wingdings 2" pitchFamily="18" charset="2"/>
              <a:buNone/>
            </a:pPr>
            <a:endParaRPr lang="fi-FI"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343" name="Rectangle 73">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4344" name="Rectangle 75">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2" name="Otsikko 1"/>
          <p:cNvSpPr>
            <a:spLocks noGrp="1"/>
          </p:cNvSpPr>
          <p:nvPr>
            <p:ph type="title"/>
          </p:nvPr>
        </p:nvSpPr>
        <p:spPr>
          <a:xfrm>
            <a:off x="369277" y="516835"/>
            <a:ext cx="2313633" cy="5772840"/>
          </a:xfrm>
        </p:spPr>
        <p:txBody>
          <a:bodyPr anchor="ctr">
            <a:normAutofit/>
          </a:bodyPr>
          <a:lstStyle/>
          <a:p>
            <a:pPr eaLnBrk="1" fontAlgn="auto" hangingPunct="1">
              <a:spcAft>
                <a:spcPts val="0"/>
              </a:spcAft>
              <a:defRPr/>
            </a:pPr>
            <a:r>
              <a:rPr lang="fi-FI" sz="2600">
                <a:solidFill>
                  <a:srgbClr val="FFFFFF"/>
                </a:solidFill>
              </a:rPr>
              <a:t>Työpaikkakassan hoitamat etuudet 1/2</a:t>
            </a:r>
          </a:p>
        </p:txBody>
      </p:sp>
      <p:sp>
        <p:nvSpPr>
          <p:cNvPr id="14345" name="Rectangle 77">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graphicFrame>
        <p:nvGraphicFramePr>
          <p:cNvPr id="14346" name="Sisällön paikkamerkki 2">
            <a:extLst>
              <a:ext uri="{FF2B5EF4-FFF2-40B4-BE49-F238E27FC236}">
                <a16:creationId xmlns:a16="http://schemas.microsoft.com/office/drawing/2014/main" id="{68EE5DDC-2C81-41BA-B2D9-B05DDF23F8A1}"/>
              </a:ext>
            </a:extLst>
          </p:cNvPr>
          <p:cNvGraphicFramePr>
            <a:graphicFrameLocks noGrp="1"/>
          </p:cNvGraphicFramePr>
          <p:nvPr>
            <p:ph idx="1"/>
            <p:extLst>
              <p:ext uri="{D42A27DB-BD31-4B8C-83A1-F6EECF244321}">
                <p14:modId xmlns:p14="http://schemas.microsoft.com/office/powerpoint/2010/main" val="2771558452"/>
              </p:ext>
            </p:extLst>
          </p:nvPr>
        </p:nvGraphicFramePr>
        <p:xfrm>
          <a:off x="3556397" y="639763"/>
          <a:ext cx="5098256"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365" name="Rectangle 71">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5366" name="Rectangle 73">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2" name="Otsikko 1"/>
          <p:cNvSpPr>
            <a:spLocks noGrp="1"/>
          </p:cNvSpPr>
          <p:nvPr>
            <p:ph type="title"/>
          </p:nvPr>
        </p:nvSpPr>
        <p:spPr>
          <a:xfrm>
            <a:off x="369277" y="605896"/>
            <a:ext cx="2313633" cy="5646208"/>
          </a:xfrm>
        </p:spPr>
        <p:txBody>
          <a:bodyPr anchor="ctr">
            <a:normAutofit/>
          </a:bodyPr>
          <a:lstStyle/>
          <a:p>
            <a:pPr eaLnBrk="1" fontAlgn="auto" hangingPunct="1">
              <a:spcAft>
                <a:spcPts val="0"/>
              </a:spcAft>
              <a:defRPr/>
            </a:pPr>
            <a:r>
              <a:rPr lang="fi-FI" sz="2600">
                <a:solidFill>
                  <a:srgbClr val="FFFFFF"/>
                </a:solidFill>
              </a:rPr>
              <a:t>Työpaikkakassan hoitamat etuudet 2/2</a:t>
            </a:r>
          </a:p>
        </p:txBody>
      </p:sp>
      <p:sp>
        <p:nvSpPr>
          <p:cNvPr id="76" name="Rectangle 75">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15363" name="Sisällön paikkamerkki 2"/>
          <p:cNvSpPr>
            <a:spLocks noGrp="1"/>
          </p:cNvSpPr>
          <p:nvPr>
            <p:ph idx="1"/>
          </p:nvPr>
        </p:nvSpPr>
        <p:spPr>
          <a:xfrm>
            <a:off x="3203848" y="476672"/>
            <a:ext cx="5162911" cy="5976664"/>
          </a:xfrm>
        </p:spPr>
        <p:txBody>
          <a:bodyPr anchor="ctr">
            <a:normAutofit fontScale="85000" lnSpcReduction="20000"/>
          </a:bodyPr>
          <a:lstStyle/>
          <a:p>
            <a:pPr eaLnBrk="1" hangingPunct="1"/>
            <a:endParaRPr lang="fi-FI" dirty="0"/>
          </a:p>
          <a:p>
            <a:pPr marL="0" indent="0" eaLnBrk="1" hangingPunct="1">
              <a:buNone/>
            </a:pPr>
            <a:r>
              <a:rPr lang="fi-FI" dirty="0"/>
              <a:t>Sairauskassan omat lisäetuudet</a:t>
            </a:r>
          </a:p>
          <a:p>
            <a:pPr lvl="1" eaLnBrk="1" hangingPunct="1"/>
            <a:r>
              <a:rPr lang="fi-FI" dirty="0"/>
              <a:t>Lääkärinpalkkiot (myös toimistomaksut)</a:t>
            </a:r>
          </a:p>
          <a:p>
            <a:pPr lvl="1" eaLnBrk="1" hangingPunct="1"/>
            <a:r>
              <a:rPr lang="fi-FI" dirty="0"/>
              <a:t>Psykologin ja psykoterapeutin palkkiot</a:t>
            </a:r>
          </a:p>
          <a:p>
            <a:pPr lvl="1"/>
            <a:r>
              <a:rPr lang="fi-FI" dirty="0"/>
              <a:t>Julkinen terveydenhuolto: </a:t>
            </a:r>
          </a:p>
          <a:p>
            <a:pPr lvl="2"/>
            <a:r>
              <a:rPr lang="fi-FI" dirty="0"/>
              <a:t>poliklinikkamaksut </a:t>
            </a:r>
          </a:p>
          <a:p>
            <a:pPr lvl="2"/>
            <a:r>
              <a:rPr lang="fi-FI" dirty="0"/>
              <a:t>terveyskeskusmaksut</a:t>
            </a:r>
          </a:p>
          <a:p>
            <a:pPr lvl="2"/>
            <a:r>
              <a:rPr lang="fi-FI" dirty="0"/>
              <a:t>sarjahoitomaksut</a:t>
            </a:r>
          </a:p>
          <a:p>
            <a:pPr lvl="2"/>
            <a:r>
              <a:rPr lang="fi-FI" dirty="0"/>
              <a:t>päiväkirurgian maksut</a:t>
            </a:r>
          </a:p>
          <a:p>
            <a:pPr lvl="2"/>
            <a:r>
              <a:rPr lang="fi-FI" dirty="0"/>
              <a:t>päiväsairaalamaksut </a:t>
            </a:r>
          </a:p>
          <a:p>
            <a:pPr lvl="2"/>
            <a:r>
              <a:rPr lang="fi-FI" dirty="0"/>
              <a:t>sairaalahoitoon liittyvän kotisairaalan ja kotihoidon maksut, kuitenkin enintään 4 kuukaudelta kalenterivuodessa</a:t>
            </a:r>
          </a:p>
          <a:p>
            <a:pPr lvl="2"/>
            <a:r>
              <a:rPr lang="fi-FI" dirty="0"/>
              <a:t>sairaalamaksut korvataan alimman maksuluokan mukaan enintään 180 vrk saman sairauden johdosta.</a:t>
            </a:r>
          </a:p>
          <a:p>
            <a:pPr lvl="1"/>
            <a:r>
              <a:rPr lang="fi-FI" dirty="0"/>
              <a:t>Lääkkeet</a:t>
            </a:r>
          </a:p>
          <a:p>
            <a:pPr lvl="1" eaLnBrk="1" hangingPunct="1"/>
            <a:r>
              <a:rPr lang="fi-FI" dirty="0"/>
              <a:t>Tutkimus ja hoito </a:t>
            </a:r>
          </a:p>
          <a:p>
            <a:pPr lvl="2"/>
            <a:r>
              <a:rPr lang="fi-FI" dirty="0"/>
              <a:t>Laboratoriotutkimukset</a:t>
            </a:r>
          </a:p>
          <a:p>
            <a:pPr lvl="2"/>
            <a:r>
              <a:rPr lang="fi-FI" dirty="0"/>
              <a:t>patologian alan tutkimukset </a:t>
            </a:r>
          </a:p>
          <a:p>
            <a:pPr lvl="2"/>
            <a:r>
              <a:rPr lang="fi-FI" dirty="0"/>
              <a:t>kuvantamistutkimukset</a:t>
            </a:r>
          </a:p>
          <a:p>
            <a:pPr lvl="1" eaLnBrk="1" hangingPunct="1"/>
            <a:r>
              <a:rPr lang="fi-FI" dirty="0"/>
              <a:t>Matkat</a:t>
            </a:r>
          </a:p>
          <a:p>
            <a:pPr lvl="1" eaLnBrk="1" hangingPunct="1"/>
            <a:r>
              <a:rPr lang="fi-FI" dirty="0"/>
              <a:t>Apuvälineet</a:t>
            </a:r>
          </a:p>
          <a:p>
            <a:pPr lvl="1" eaLnBrk="1" hangingPunct="1"/>
            <a:r>
              <a:rPr lang="fi-FI" dirty="0"/>
              <a:t>Silmälasit</a:t>
            </a:r>
          </a:p>
          <a:p>
            <a:pPr lvl="1" eaLnBrk="1" hangingPunct="1"/>
            <a:r>
              <a:rPr lang="fi-FI" dirty="0"/>
              <a:t>Hammashoito</a:t>
            </a:r>
          </a:p>
          <a:p>
            <a:pPr lvl="1" eaLnBrk="1" hangingPunct="1"/>
            <a:r>
              <a:rPr lang="fi-FI" dirty="0"/>
              <a:t>Fysioterapia ja hieronta</a:t>
            </a:r>
          </a:p>
          <a:p>
            <a:pPr lvl="1" eaLnBrk="1" hangingPunct="1"/>
            <a:r>
              <a:rPr lang="fi-FI" dirty="0"/>
              <a:t>Jalkahoito</a:t>
            </a:r>
          </a:p>
          <a:p>
            <a:pPr lvl="1" eaLnBrk="1" hangingPunct="1"/>
            <a:r>
              <a:rPr lang="fi-FI" dirty="0"/>
              <a:t>Hautausavustus</a:t>
            </a:r>
          </a:p>
          <a:p>
            <a:pPr lvl="1" eaLnBrk="1" hangingPunct="1"/>
            <a:endParaRPr lang="fi-FI" dirty="0"/>
          </a:p>
          <a:p>
            <a:pPr lvl="1" eaLnBrk="1" hangingPunct="1"/>
            <a:endParaRPr lang="fi-FI" dirty="0"/>
          </a:p>
          <a:p>
            <a:pPr eaLnBrk="1" hangingPunct="1"/>
            <a:endParaRPr lang="fi-FI"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674358D-57CF-4E89-836F-796551CCD174}"/>
              </a:ext>
            </a:extLst>
          </p:cNvPr>
          <p:cNvSpPr>
            <a:spLocks noGrp="1"/>
          </p:cNvSpPr>
          <p:nvPr>
            <p:ph type="title"/>
          </p:nvPr>
        </p:nvSpPr>
        <p:spPr>
          <a:xfrm>
            <a:off x="342900" y="594358"/>
            <a:ext cx="2400300" cy="5257799"/>
          </a:xfrm>
        </p:spPr>
        <p:txBody>
          <a:bodyPr/>
          <a:lstStyle/>
          <a:p>
            <a:r>
              <a:rPr lang="fi-FI" dirty="0"/>
              <a:t>Etuuksien hakeminen</a:t>
            </a:r>
            <a:br>
              <a:rPr lang="fi-FI" dirty="0"/>
            </a:br>
            <a:br>
              <a:rPr lang="fi-FI" dirty="0"/>
            </a:br>
            <a:br>
              <a:rPr lang="fi-FI" dirty="0"/>
            </a:br>
            <a:br>
              <a:rPr lang="fi-FI" dirty="0"/>
            </a:br>
            <a:br>
              <a:rPr lang="fi-FI" dirty="0"/>
            </a:br>
            <a:endParaRPr lang="fi-FI" dirty="0"/>
          </a:p>
        </p:txBody>
      </p:sp>
      <p:sp>
        <p:nvSpPr>
          <p:cNvPr id="5" name="Content Placeholder 4">
            <a:extLst>
              <a:ext uri="{FF2B5EF4-FFF2-40B4-BE49-F238E27FC236}">
                <a16:creationId xmlns:a16="http://schemas.microsoft.com/office/drawing/2014/main" id="{07068B59-B72F-41F3-B951-D5A4E048F07B}"/>
              </a:ext>
            </a:extLst>
          </p:cNvPr>
          <p:cNvSpPr>
            <a:spLocks noGrp="1"/>
          </p:cNvSpPr>
          <p:nvPr>
            <p:ph idx="1"/>
          </p:nvPr>
        </p:nvSpPr>
        <p:spPr>
          <a:xfrm>
            <a:off x="3460237" y="594358"/>
            <a:ext cx="5009393" cy="5786970"/>
          </a:xfrm>
        </p:spPr>
        <p:txBody>
          <a:bodyPr>
            <a:normAutofit fontScale="92500" lnSpcReduction="20000"/>
          </a:bodyPr>
          <a:lstStyle/>
          <a:p>
            <a:r>
              <a:rPr lang="fi-FI" dirty="0"/>
              <a:t>Sairauskassan vakuutetut voivat hakea Kelan etuuksia sähköisesti Kelan nettisivujen kautta </a:t>
            </a:r>
          </a:p>
          <a:p>
            <a:r>
              <a:rPr lang="fi-FI" dirty="0"/>
              <a:t>-&gt; ohjautuvat automaattisesti kassaan käsiteltäväksi</a:t>
            </a:r>
          </a:p>
          <a:p>
            <a:r>
              <a:rPr lang="fi-FI" dirty="0"/>
              <a:t>Kela-korvaukset suorakorvauksena palveluntuottajilta (Sairauskassan laskutussopimukset)</a:t>
            </a:r>
          </a:p>
          <a:p>
            <a:r>
              <a:rPr lang="fi-FI" dirty="0"/>
              <a:t>Lisäetuuksien hakemiseen suositellaan  sähköistä e-asiointikanavaa  (tietosuojattu yhteys) , linkki Sairauskassan nettisivuilla (https://lokomonsairauskassa.fi/korvausten-hakeminen-sahkoinen-asiointi). </a:t>
            </a:r>
          </a:p>
          <a:p>
            <a:r>
              <a:rPr lang="fi-FI" dirty="0"/>
              <a:t>Sähköisen asioinnin kautta onnistuu myös omien tietojen tarkistaminen ja tietojen muuttaminen (osoite, pankkiyhteys). </a:t>
            </a:r>
          </a:p>
          <a:p>
            <a:r>
              <a:rPr lang="fi-FI" dirty="0"/>
              <a:t>Tositteita voi toimittaa myös postilla (Lokomon tontilla sisäinen posti, postilaatikko Sairauskassan ovella) tai sähköpostite (huom! ei tietosuojattu kanava)</a:t>
            </a:r>
          </a:p>
          <a:p>
            <a:r>
              <a:rPr lang="fi-FI" dirty="0"/>
              <a:t>Kuten Kela-etuuksilla, myös kassan lisäetuuksilla on 6 kk takautuva hakuaika. </a:t>
            </a:r>
          </a:p>
        </p:txBody>
      </p:sp>
    </p:spTree>
    <p:extLst>
      <p:ext uri="{BB962C8B-B14F-4D97-AF65-F5344CB8AC3E}">
        <p14:creationId xmlns:p14="http://schemas.microsoft.com/office/powerpoint/2010/main" val="42926194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21506" name="Title 1"/>
          <p:cNvSpPr>
            <a:spLocks noGrp="1"/>
          </p:cNvSpPr>
          <p:nvPr>
            <p:ph type="title"/>
          </p:nvPr>
        </p:nvSpPr>
        <p:spPr>
          <a:xfrm>
            <a:off x="369277" y="605896"/>
            <a:ext cx="2313633" cy="5646208"/>
          </a:xfrm>
        </p:spPr>
        <p:txBody>
          <a:bodyPr anchor="ctr">
            <a:normAutofit/>
          </a:bodyPr>
          <a:lstStyle/>
          <a:p>
            <a:r>
              <a:rPr lang="fi-FI" sz="2900" dirty="0">
                <a:solidFill>
                  <a:srgbClr val="FFFFFF"/>
                </a:solidFill>
              </a:rPr>
              <a:t>Sairaanhoidon korvaukset</a:t>
            </a:r>
          </a:p>
        </p:txBody>
      </p:sp>
      <p:sp>
        <p:nvSpPr>
          <p:cNvPr id="76" name="Rectangle 75">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21507" name="Content Placeholder 2"/>
          <p:cNvSpPr>
            <a:spLocks noGrp="1"/>
          </p:cNvSpPr>
          <p:nvPr>
            <p:ph idx="1"/>
          </p:nvPr>
        </p:nvSpPr>
        <p:spPr>
          <a:xfrm>
            <a:off x="3556512" y="605896"/>
            <a:ext cx="4810247" cy="5646208"/>
          </a:xfrm>
        </p:spPr>
        <p:txBody>
          <a:bodyPr anchor="ctr">
            <a:normAutofit/>
          </a:bodyPr>
          <a:lstStyle/>
          <a:p>
            <a:r>
              <a:rPr lang="fi-FI" b="1" dirty="0"/>
              <a:t>LISÄETUUDET</a:t>
            </a:r>
          </a:p>
          <a:p>
            <a:endParaRPr lang="fi-FI" b="1" dirty="0"/>
          </a:p>
          <a:p>
            <a:r>
              <a:rPr lang="fi-FI" b="1" dirty="0"/>
              <a:t>14 §</a:t>
            </a:r>
          </a:p>
          <a:p>
            <a:r>
              <a:rPr lang="fi-FI" b="1" dirty="0"/>
              <a:t>Kassa korvaa tarpeellisesta hoidosta johtuvia kustannuksia vakuutetulle, jonka sairauden, raskauden tai synnytyksen johdosta on turvauduttava lääkärin tai muun asianmukaisen ammattikoulutuksen saaneen henkilön hoitoon. Korvausta maksetaan siltä osin, minkä hoito tarpeettomia kustannuksia välttäen, vakuutetun terveydentilaa kuitenkaan vaarantamatta, olisi tullut maksamaan. Näissä säännöissä tarkoitettuna lääkärinä pidetään myös hammaslääkäriä. </a:t>
            </a:r>
            <a:endParaRPr lang="fi-FI"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37" name="Rectangle 136">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22530" name="Otsikko 1"/>
          <p:cNvSpPr>
            <a:spLocks noGrp="1"/>
          </p:cNvSpPr>
          <p:nvPr>
            <p:ph type="title"/>
          </p:nvPr>
        </p:nvSpPr>
        <p:spPr>
          <a:xfrm>
            <a:off x="369277" y="605896"/>
            <a:ext cx="2313633" cy="5646208"/>
          </a:xfrm>
        </p:spPr>
        <p:txBody>
          <a:bodyPr anchor="ctr">
            <a:normAutofit/>
          </a:bodyPr>
          <a:lstStyle/>
          <a:p>
            <a:pPr eaLnBrk="1" hangingPunct="1"/>
            <a:r>
              <a:rPr lang="fi-FI" sz="3100" dirty="0">
                <a:solidFill>
                  <a:srgbClr val="FFFFFF"/>
                </a:solidFill>
              </a:rPr>
              <a:t>Esimerkkejä korvauksista:</a:t>
            </a:r>
          </a:p>
        </p:txBody>
      </p:sp>
      <p:sp>
        <p:nvSpPr>
          <p:cNvPr id="139" name="Rectangle 138">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3" name="Sisällön paikkamerkki 2"/>
          <p:cNvSpPr>
            <a:spLocks noGrp="1"/>
          </p:cNvSpPr>
          <p:nvPr>
            <p:ph idx="1"/>
          </p:nvPr>
        </p:nvSpPr>
        <p:spPr>
          <a:xfrm>
            <a:off x="3556513" y="605896"/>
            <a:ext cx="4783906" cy="5646208"/>
          </a:xfrm>
        </p:spPr>
        <p:txBody>
          <a:bodyPr anchor="ctr">
            <a:normAutofit/>
          </a:bodyPr>
          <a:lstStyle/>
          <a:p>
            <a:pPr>
              <a:defRPr/>
            </a:pPr>
            <a:r>
              <a:rPr lang="fi-FI" dirty="0"/>
              <a:t>Lääkärinpalkkiot</a:t>
            </a:r>
          </a:p>
          <a:p>
            <a:pPr marL="640080" lvl="1" indent="-246888" eaLnBrk="1" fontAlgn="auto" hangingPunct="1">
              <a:spcAft>
                <a:spcPts val="0"/>
              </a:spcAft>
              <a:buFont typeface="Wingdings 2"/>
              <a:buChar char=""/>
              <a:defRPr/>
            </a:pPr>
            <a:r>
              <a:rPr lang="fi-FI" dirty="0"/>
              <a:t>Ilman lähetettä korvataan 80 %</a:t>
            </a:r>
          </a:p>
          <a:p>
            <a:pPr marL="640080" lvl="1" indent="-246888" eaLnBrk="1" fontAlgn="auto" hangingPunct="1">
              <a:spcAft>
                <a:spcPts val="0"/>
              </a:spcAft>
              <a:buFont typeface="Wingdings 2"/>
              <a:buChar char=""/>
              <a:defRPr/>
            </a:pPr>
            <a:r>
              <a:rPr lang="fi-FI" dirty="0"/>
              <a:t>Työterveyslääkärin lähetteellä   konsultaatiokäynnit erikoislääkärille korvataan 100% (1 käynti per lähete)</a:t>
            </a:r>
          </a:p>
          <a:p>
            <a:pPr marL="640080" lvl="1" indent="-246888" eaLnBrk="1" fontAlgn="auto" hangingPunct="1">
              <a:spcAft>
                <a:spcPts val="0"/>
              </a:spcAft>
              <a:buFont typeface="Wingdings 2"/>
              <a:buChar char=""/>
              <a:defRPr/>
            </a:pPr>
            <a:r>
              <a:rPr lang="fi-FI" dirty="0"/>
              <a:t>Silmälääkäri, gynekologi, urologi: ei tarvita lähetettä, korvaus 100 %</a:t>
            </a:r>
          </a:p>
          <a:p>
            <a:pPr marL="640080" lvl="1" indent="-246888" eaLnBrk="1" fontAlgn="auto" hangingPunct="1">
              <a:spcAft>
                <a:spcPts val="0"/>
              </a:spcAft>
              <a:buFont typeface="Wingdings 2"/>
              <a:buChar char=""/>
              <a:defRPr/>
            </a:pPr>
            <a:r>
              <a:rPr lang="fi-FI" dirty="0"/>
              <a:t>Kela-korvauksen osuus kustannuksista 30 € (nousi vuodelle 2024)  </a:t>
            </a:r>
          </a:p>
          <a:p>
            <a:pPr marL="640080" lvl="1" indent="-246888" eaLnBrk="1" fontAlgn="auto" hangingPunct="1">
              <a:spcAft>
                <a:spcPts val="0"/>
              </a:spcAft>
              <a:buFont typeface="Wingdings 2"/>
              <a:buChar char=""/>
              <a:defRPr/>
            </a:pPr>
            <a:r>
              <a:rPr lang="fi-FI" dirty="0"/>
              <a:t>Monet lääkärikeskukset perivät myös toimistomaksua, korvaus 80 %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8" name="Rectangle 137">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40" name="Rectangle 139">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23555" name="Otsikko 1"/>
          <p:cNvSpPr>
            <a:spLocks noGrp="1"/>
          </p:cNvSpPr>
          <p:nvPr>
            <p:ph type="title"/>
          </p:nvPr>
        </p:nvSpPr>
        <p:spPr>
          <a:xfrm>
            <a:off x="369277" y="516835"/>
            <a:ext cx="2313633" cy="5772840"/>
          </a:xfrm>
        </p:spPr>
        <p:txBody>
          <a:bodyPr anchor="ctr">
            <a:normAutofit/>
          </a:bodyPr>
          <a:lstStyle/>
          <a:p>
            <a:pPr eaLnBrk="1" hangingPunct="1"/>
            <a:r>
              <a:rPr lang="fi-FI" sz="3100">
                <a:solidFill>
                  <a:srgbClr val="FFFFFF"/>
                </a:solidFill>
              </a:rPr>
              <a:t>Esimerkkejä korvauksista:</a:t>
            </a:r>
          </a:p>
        </p:txBody>
      </p:sp>
      <p:sp>
        <p:nvSpPr>
          <p:cNvPr id="142" name="Rectangle 141">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graphicFrame>
        <p:nvGraphicFramePr>
          <p:cNvPr id="23557" name="Content Placeholder 2">
            <a:extLst>
              <a:ext uri="{FF2B5EF4-FFF2-40B4-BE49-F238E27FC236}">
                <a16:creationId xmlns:a16="http://schemas.microsoft.com/office/drawing/2014/main" id="{0777E3D4-2CAA-4FFD-B2B9-202CF2AA01CC}"/>
              </a:ext>
            </a:extLst>
          </p:cNvPr>
          <p:cNvGraphicFramePr>
            <a:graphicFrameLocks noGrp="1"/>
          </p:cNvGraphicFramePr>
          <p:nvPr>
            <p:ph idx="1"/>
            <p:extLst>
              <p:ext uri="{D42A27DB-BD31-4B8C-83A1-F6EECF244321}">
                <p14:modId xmlns:p14="http://schemas.microsoft.com/office/powerpoint/2010/main" val="767829787"/>
              </p:ext>
            </p:extLst>
          </p:nvPr>
        </p:nvGraphicFramePr>
        <p:xfrm>
          <a:off x="3556397" y="639763"/>
          <a:ext cx="5098256" cy="56499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4" name="Rectangle 73">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25603" name="Otsikko 1"/>
          <p:cNvSpPr>
            <a:spLocks noGrp="1"/>
          </p:cNvSpPr>
          <p:nvPr>
            <p:ph type="title"/>
          </p:nvPr>
        </p:nvSpPr>
        <p:spPr>
          <a:xfrm>
            <a:off x="369277" y="516835"/>
            <a:ext cx="2313633" cy="5772840"/>
          </a:xfrm>
        </p:spPr>
        <p:txBody>
          <a:bodyPr anchor="ctr">
            <a:normAutofit/>
          </a:bodyPr>
          <a:lstStyle/>
          <a:p>
            <a:pPr eaLnBrk="1" hangingPunct="1"/>
            <a:r>
              <a:rPr lang="fi-FI" sz="3100">
                <a:solidFill>
                  <a:srgbClr val="FFFFFF"/>
                </a:solidFill>
              </a:rPr>
              <a:t>Esimerkkejä korvauksista:</a:t>
            </a:r>
          </a:p>
        </p:txBody>
      </p:sp>
      <p:sp>
        <p:nvSpPr>
          <p:cNvPr id="78" name="Rectangle 77">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graphicFrame>
        <p:nvGraphicFramePr>
          <p:cNvPr id="25605" name="Content Placeholder 2">
            <a:extLst>
              <a:ext uri="{FF2B5EF4-FFF2-40B4-BE49-F238E27FC236}">
                <a16:creationId xmlns:a16="http://schemas.microsoft.com/office/drawing/2014/main" id="{7233A5EE-D65E-43C0-9983-BF7DB5432BE3}"/>
              </a:ext>
            </a:extLst>
          </p:cNvPr>
          <p:cNvGraphicFramePr>
            <a:graphicFrameLocks noGrp="1"/>
          </p:cNvGraphicFramePr>
          <p:nvPr>
            <p:ph idx="1"/>
            <p:extLst>
              <p:ext uri="{D42A27DB-BD31-4B8C-83A1-F6EECF244321}">
                <p14:modId xmlns:p14="http://schemas.microsoft.com/office/powerpoint/2010/main" val="3150529999"/>
              </p:ext>
            </p:extLst>
          </p:nvPr>
        </p:nvGraphicFramePr>
        <p:xfrm>
          <a:off x="3556397" y="639763"/>
          <a:ext cx="5098256"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631" name="Rectangle 73">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6632" name="Rectangle 75">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26626" name="Otsikko 1"/>
          <p:cNvSpPr>
            <a:spLocks noGrp="1"/>
          </p:cNvSpPr>
          <p:nvPr>
            <p:ph type="title"/>
          </p:nvPr>
        </p:nvSpPr>
        <p:spPr>
          <a:xfrm>
            <a:off x="369277" y="516835"/>
            <a:ext cx="2313633" cy="5772840"/>
          </a:xfrm>
        </p:spPr>
        <p:txBody>
          <a:bodyPr anchor="ctr">
            <a:normAutofit/>
          </a:bodyPr>
          <a:lstStyle/>
          <a:p>
            <a:pPr eaLnBrk="1" hangingPunct="1"/>
            <a:r>
              <a:rPr lang="fi-FI" sz="3100">
                <a:solidFill>
                  <a:srgbClr val="FFFFFF"/>
                </a:solidFill>
              </a:rPr>
              <a:t>Esimerkkejä korvauksista:</a:t>
            </a:r>
          </a:p>
        </p:txBody>
      </p:sp>
      <p:sp>
        <p:nvSpPr>
          <p:cNvPr id="26633" name="Rectangle 77">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graphicFrame>
        <p:nvGraphicFramePr>
          <p:cNvPr id="26634" name="Sisällön paikkamerkki 2">
            <a:extLst>
              <a:ext uri="{FF2B5EF4-FFF2-40B4-BE49-F238E27FC236}">
                <a16:creationId xmlns:a16="http://schemas.microsoft.com/office/drawing/2014/main" id="{81306248-CF4E-46B4-977E-AAFA1F552FAC}"/>
              </a:ext>
            </a:extLst>
          </p:cNvPr>
          <p:cNvGraphicFramePr>
            <a:graphicFrameLocks noGrp="1"/>
          </p:cNvGraphicFramePr>
          <p:nvPr>
            <p:ph idx="1"/>
            <p:extLst>
              <p:ext uri="{D42A27DB-BD31-4B8C-83A1-F6EECF244321}">
                <p14:modId xmlns:p14="http://schemas.microsoft.com/office/powerpoint/2010/main" val="3904846790"/>
              </p:ext>
            </p:extLst>
          </p:nvPr>
        </p:nvGraphicFramePr>
        <p:xfrm>
          <a:off x="3556397" y="639763"/>
          <a:ext cx="5098256"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28675" name="Otsikko 1"/>
          <p:cNvSpPr>
            <a:spLocks noGrp="1"/>
          </p:cNvSpPr>
          <p:nvPr>
            <p:ph type="title"/>
          </p:nvPr>
        </p:nvSpPr>
        <p:spPr>
          <a:xfrm>
            <a:off x="369277" y="605896"/>
            <a:ext cx="2313633" cy="5646208"/>
          </a:xfrm>
        </p:spPr>
        <p:txBody>
          <a:bodyPr anchor="ctr">
            <a:normAutofit/>
          </a:bodyPr>
          <a:lstStyle/>
          <a:p>
            <a:pPr eaLnBrk="1" hangingPunct="1"/>
            <a:r>
              <a:rPr lang="fi-FI" sz="3100" dirty="0">
                <a:solidFill>
                  <a:srgbClr val="FFFFFF"/>
                </a:solidFill>
              </a:rPr>
              <a:t>Esimerkkejä korvauksista:</a:t>
            </a:r>
          </a:p>
        </p:txBody>
      </p:sp>
      <p:sp>
        <p:nvSpPr>
          <p:cNvPr id="76" name="Rectangle 75">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28674" name="Content Placeholder 2"/>
          <p:cNvSpPr>
            <a:spLocks noGrp="1"/>
          </p:cNvSpPr>
          <p:nvPr>
            <p:ph idx="1"/>
          </p:nvPr>
        </p:nvSpPr>
        <p:spPr>
          <a:xfrm>
            <a:off x="3556512" y="332656"/>
            <a:ext cx="4810247" cy="6480720"/>
          </a:xfrm>
        </p:spPr>
        <p:txBody>
          <a:bodyPr anchor="ctr">
            <a:normAutofit/>
          </a:bodyPr>
          <a:lstStyle/>
          <a:p>
            <a:r>
              <a:rPr lang="fi-FI" sz="1400" dirty="0"/>
              <a:t>Fysikaalinen hoito</a:t>
            </a:r>
          </a:p>
          <a:p>
            <a:pPr lvl="1"/>
            <a:r>
              <a:rPr lang="fi-FI" sz="1400" dirty="0"/>
              <a:t>Korvaus fysikaalisesta hoidosta 75 %, yhdellä lähetteellä enintään 8 hoitokertaa</a:t>
            </a:r>
          </a:p>
          <a:p>
            <a:pPr lvl="1"/>
            <a:r>
              <a:rPr lang="fi-FI" sz="1400" dirty="0"/>
              <a:t>Tarvitaan lääkärin lähete</a:t>
            </a:r>
          </a:p>
          <a:p>
            <a:pPr lvl="1"/>
            <a:r>
              <a:rPr lang="fi-FI" sz="1400" dirty="0"/>
              <a:t>Omavalintainen hoitopaikka, maksa kulut itse ja toimita tositteet Sairauskassalle korvauksen saamiseksi. </a:t>
            </a:r>
          </a:p>
          <a:p>
            <a:r>
              <a:rPr lang="fi-FI" sz="1400" dirty="0"/>
              <a:t>Hieronta</a:t>
            </a:r>
          </a:p>
          <a:p>
            <a:pPr lvl="1"/>
            <a:r>
              <a:rPr lang="fi-FI" sz="1400" dirty="0"/>
              <a:t>Korvataan vuosittaisen korvauskaton mukaisesti, vuonna 2024 korvauskatto 160,00 € / vuosi</a:t>
            </a:r>
          </a:p>
          <a:p>
            <a:pPr lvl="1"/>
            <a:r>
              <a:rPr lang="fi-FI" sz="1400" dirty="0"/>
              <a:t>Lääkärin lähetettä ei tarvita</a:t>
            </a:r>
          </a:p>
          <a:p>
            <a:pPr lvl="1"/>
            <a:r>
              <a:rPr lang="fi-FI" sz="1400" dirty="0"/>
              <a:t>Omavalintainen hoitopaikka, edellytyksenä koulutettu hieroja </a:t>
            </a:r>
          </a:p>
          <a:p>
            <a:pPr marL="457200" lvl="1" indent="0">
              <a:buNone/>
            </a:pPr>
            <a:r>
              <a:rPr lang="fi-FI" sz="1400" dirty="0"/>
              <a:t>(oikeuden hierojan ammattinimikkeen käyttöön voi tarkistaa Valviran ylläpitämästä JulkiTerhikistä: </a:t>
            </a:r>
            <a:r>
              <a:rPr lang="fi-FI" sz="1400" dirty="0">
                <a:hlinkClick r:id="rId2"/>
              </a:rPr>
              <a:t>https://julkiterhikki.valvira.fi/?lang=fi</a:t>
            </a:r>
            <a:r>
              <a:rPr lang="fi-FI" sz="1400" dirty="0"/>
              <a:t>)</a:t>
            </a:r>
          </a:p>
          <a:p>
            <a:pPr lvl="1"/>
            <a:r>
              <a:rPr lang="fi-FI" sz="1400" dirty="0"/>
              <a:t>Hierontakorvaus mahdollista käyttää myös kiropraktikon, naprapaatin tai osteopaatin hoitoihin.</a:t>
            </a:r>
          </a:p>
          <a:p>
            <a:pPr lvl="1"/>
            <a:r>
              <a:rPr lang="fi-FI" sz="1400" dirty="0"/>
              <a:t>Ei suoralaskutusta, kustannukset maksetaan itse ja korvausta haetaan Sairauskassalta, tositteista tulee käydä ilmi </a:t>
            </a:r>
            <a:r>
              <a:rPr lang="fi-FI" sz="1400" u="sng" dirty="0"/>
              <a:t>jäsenen eli hoidettavan tiedot, hoidon kustannus, hierojan tiedot ja maksuosoite (=tilinumero, mihin korvaus maksetaan)</a:t>
            </a:r>
          </a:p>
          <a:p>
            <a:pPr marL="201168" lvl="1" indent="0">
              <a:buNone/>
            </a:pPr>
            <a:endParaRPr lang="fi-FI" sz="13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2" name="Otsikko 1"/>
          <p:cNvSpPr>
            <a:spLocks noGrp="1"/>
          </p:cNvSpPr>
          <p:nvPr>
            <p:ph type="title"/>
          </p:nvPr>
        </p:nvSpPr>
        <p:spPr>
          <a:xfrm>
            <a:off x="369277" y="605896"/>
            <a:ext cx="2313633" cy="5646208"/>
          </a:xfrm>
        </p:spPr>
        <p:txBody>
          <a:bodyPr anchor="ctr">
            <a:normAutofit/>
          </a:bodyPr>
          <a:lstStyle/>
          <a:p>
            <a:pPr eaLnBrk="1" fontAlgn="auto" hangingPunct="1">
              <a:spcAft>
                <a:spcPts val="0"/>
              </a:spcAft>
              <a:defRPr/>
            </a:pPr>
            <a:r>
              <a:rPr lang="fi-FI" sz="3100" dirty="0">
                <a:solidFill>
                  <a:srgbClr val="FFFFFF"/>
                </a:solidFill>
              </a:rPr>
              <a:t>Mikä on Lokomon Sairauskassa?</a:t>
            </a:r>
          </a:p>
        </p:txBody>
      </p:sp>
      <p:sp>
        <p:nvSpPr>
          <p:cNvPr id="76" name="Rectangle 75">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5123" name="Sisällön paikkamerkki 2"/>
          <p:cNvSpPr>
            <a:spLocks noGrp="1"/>
          </p:cNvSpPr>
          <p:nvPr>
            <p:ph idx="1"/>
          </p:nvPr>
        </p:nvSpPr>
        <p:spPr>
          <a:xfrm>
            <a:off x="3556512" y="605896"/>
            <a:ext cx="5047936" cy="5646208"/>
          </a:xfrm>
        </p:spPr>
        <p:txBody>
          <a:bodyPr anchor="ctr">
            <a:normAutofit/>
          </a:bodyPr>
          <a:lstStyle/>
          <a:p>
            <a:pPr eaLnBrk="1" hangingPunct="1"/>
            <a:r>
              <a:rPr lang="fi-FI" dirty="0"/>
              <a:t>Työpaikkakassa</a:t>
            </a:r>
          </a:p>
          <a:p>
            <a:pPr eaLnBrk="1" hangingPunct="1"/>
            <a:r>
              <a:rPr lang="fi-FI" dirty="0"/>
              <a:t>Perustettu 1917</a:t>
            </a:r>
          </a:p>
          <a:p>
            <a:pPr eaLnBrk="1" hangingPunct="1"/>
            <a:r>
              <a:rPr lang="fi-FI" dirty="0"/>
              <a:t>Sairausvakuutuslain mukaista toimintaa vuodesta 1974</a:t>
            </a:r>
          </a:p>
          <a:p>
            <a:pPr eaLnBrk="1" hangingPunct="1"/>
            <a:r>
              <a:rPr lang="fi-FI" dirty="0"/>
              <a:t>Vakuutettuja tällä hetkellä 3201, joista eläkeläisvakuutettuja - ja muu vakuutettuja on 402</a:t>
            </a:r>
          </a:p>
          <a:p>
            <a:pPr eaLnBrk="1" hangingPunct="1"/>
            <a:r>
              <a:rPr lang="fi-FI" dirty="0"/>
              <a:t>Sairauskassan toimisto sijaitsee Tampereella Lokomonkadulla, Metso Finland Oy:n tehdasalueella</a:t>
            </a:r>
          </a:p>
          <a:p>
            <a:pPr eaLnBrk="1" hangingPunct="1"/>
            <a:r>
              <a:rPr lang="fi-FI" dirty="0"/>
              <a:t>Toimihenkilöt</a:t>
            </a:r>
          </a:p>
          <a:p>
            <a:pPr lvl="1"/>
            <a:r>
              <a:rPr lang="fi-FI" dirty="0"/>
              <a:t>Taina Tuominen, Toimitusjohtaja</a:t>
            </a:r>
          </a:p>
          <a:p>
            <a:pPr lvl="1"/>
            <a:r>
              <a:rPr lang="fi-FI" dirty="0"/>
              <a:t>Hanna Hautamäki, Vakuutussihteeri</a:t>
            </a:r>
          </a:p>
          <a:p>
            <a:pPr lvl="1"/>
            <a:r>
              <a:rPr lang="fi-FI" dirty="0"/>
              <a:t>Sirpa Olán, Vakuutussihteeri</a:t>
            </a:r>
          </a:p>
          <a:p>
            <a:pPr eaLnBrk="1" hangingPunct="1"/>
            <a:endParaRPr lang="fi-FI"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29698" name="Otsikko 1"/>
          <p:cNvSpPr>
            <a:spLocks noGrp="1"/>
          </p:cNvSpPr>
          <p:nvPr>
            <p:ph type="title"/>
          </p:nvPr>
        </p:nvSpPr>
        <p:spPr>
          <a:xfrm>
            <a:off x="369277" y="605896"/>
            <a:ext cx="2313633" cy="5646208"/>
          </a:xfrm>
        </p:spPr>
        <p:txBody>
          <a:bodyPr anchor="ctr">
            <a:normAutofit/>
          </a:bodyPr>
          <a:lstStyle/>
          <a:p>
            <a:pPr eaLnBrk="1" hangingPunct="1"/>
            <a:r>
              <a:rPr lang="fi-FI" sz="3100">
                <a:solidFill>
                  <a:srgbClr val="FFFFFF"/>
                </a:solidFill>
              </a:rPr>
              <a:t>Esimerkkejä korvauksista:</a:t>
            </a:r>
          </a:p>
        </p:txBody>
      </p:sp>
      <p:sp>
        <p:nvSpPr>
          <p:cNvPr id="76" name="Rectangle 75">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29699" name="Sisällön paikkamerkki 2"/>
          <p:cNvSpPr>
            <a:spLocks noGrp="1"/>
          </p:cNvSpPr>
          <p:nvPr>
            <p:ph idx="1"/>
          </p:nvPr>
        </p:nvSpPr>
        <p:spPr>
          <a:xfrm>
            <a:off x="3556512" y="605896"/>
            <a:ext cx="4810247" cy="5646208"/>
          </a:xfrm>
        </p:spPr>
        <p:txBody>
          <a:bodyPr anchor="ctr">
            <a:normAutofit/>
          </a:bodyPr>
          <a:lstStyle/>
          <a:p>
            <a:pPr eaLnBrk="1" hangingPunct="1"/>
            <a:r>
              <a:rPr lang="fi-FI" sz="1500" dirty="0"/>
              <a:t>Hammashoito</a:t>
            </a:r>
          </a:p>
          <a:p>
            <a:pPr lvl="1" eaLnBrk="1" hangingPunct="1"/>
            <a:r>
              <a:rPr lang="fi-FI" sz="1500" dirty="0"/>
              <a:t>Hammashoidon kustannuksista Kela-korvausta taksojen mukaan</a:t>
            </a:r>
          </a:p>
          <a:p>
            <a:pPr lvl="1" eaLnBrk="1" hangingPunct="1"/>
            <a:r>
              <a:rPr lang="fi-FI" sz="1500" dirty="0"/>
              <a:t>Lisäetuutena käytettävissä 380 € hammasrahaa kalenterivuosittain (edellyttää vuoden vakuutussuhdetta  kassassa ennen ensimmäisen korvauksen maksamista)</a:t>
            </a:r>
          </a:p>
          <a:p>
            <a:pPr lvl="1" eaLnBrk="1" hangingPunct="1"/>
            <a:r>
              <a:rPr lang="fi-FI" sz="1500" dirty="0"/>
              <a:t>Hammashoidon yhteydessä otetut röntgenit = tutkimusta ja hoitoa = korvaus 80 % (ei vähennä hammasrahaa), omavastuu 20 % katetaan hammasrahasta, jos sitä jäljellä</a:t>
            </a:r>
          </a:p>
          <a:p>
            <a:pPr lvl="1"/>
            <a:r>
              <a:rPr lang="fi-FI" sz="1500" dirty="0"/>
              <a:t>Maksusitoumus käy maksuvälineenä sopimushammaslääkäreillä, maksusitoumuksen saa sairauskassalta, pyydä mukaasi hammashoitoon mennessäsi</a:t>
            </a:r>
          </a:p>
          <a:p>
            <a:pPr lvl="1"/>
            <a:r>
              <a:rPr lang="fi-FI" sz="1500" dirty="0"/>
              <a:t>Voi käydä myös itse valitsemassaan hoitopaikassa, maksaa kulut itse tai pyytää lasku, ja toimittaa Sairauskassalle</a:t>
            </a:r>
          </a:p>
          <a:p>
            <a:pPr lvl="1"/>
            <a:r>
              <a:rPr lang="fi-FI" sz="1500" dirty="0"/>
              <a:t>Suositellaan maksettavaksi kustannukset kokonaisuudessaan (myös Kela-korvauksen osuus), nopeuttaa kokonaiskorvauksen (lisäetuuden) käsittelyä</a:t>
            </a:r>
          </a:p>
          <a:p>
            <a:pPr lvl="1"/>
            <a:r>
              <a:rPr lang="fi-FI" sz="1500" dirty="0"/>
              <a:t>Mahdollisuus saada lisäkorvausta proteettiseen hoitoon, oikomishoitoon, tms. hammasteknisen laboratoriotyön kustannuksiin, max.lisäkorvaussumma hammasrahan (380 €) suuruinen</a:t>
            </a:r>
          </a:p>
          <a:p>
            <a:pPr lvl="1" eaLnBrk="1" hangingPunct="1"/>
            <a:endParaRPr lang="fi-FI" sz="15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31747" name="Otsikko 1"/>
          <p:cNvSpPr>
            <a:spLocks noGrp="1"/>
          </p:cNvSpPr>
          <p:nvPr>
            <p:ph type="title"/>
          </p:nvPr>
        </p:nvSpPr>
        <p:spPr>
          <a:xfrm>
            <a:off x="369277" y="605896"/>
            <a:ext cx="2313633" cy="5646208"/>
          </a:xfrm>
        </p:spPr>
        <p:txBody>
          <a:bodyPr anchor="ctr">
            <a:normAutofit/>
          </a:bodyPr>
          <a:lstStyle/>
          <a:p>
            <a:pPr eaLnBrk="1" hangingPunct="1"/>
            <a:r>
              <a:rPr lang="fi-FI" sz="3100">
                <a:solidFill>
                  <a:srgbClr val="FFFFFF"/>
                </a:solidFill>
              </a:rPr>
              <a:t>Esimerkkejä korvauksista:</a:t>
            </a:r>
          </a:p>
        </p:txBody>
      </p:sp>
      <p:sp>
        <p:nvSpPr>
          <p:cNvPr id="76" name="Rectangle 75">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31746" name="Content Placeholder 2"/>
          <p:cNvSpPr>
            <a:spLocks noGrp="1"/>
          </p:cNvSpPr>
          <p:nvPr>
            <p:ph idx="1"/>
          </p:nvPr>
        </p:nvSpPr>
        <p:spPr>
          <a:xfrm>
            <a:off x="3556512" y="605896"/>
            <a:ext cx="4810247" cy="5646208"/>
          </a:xfrm>
        </p:spPr>
        <p:txBody>
          <a:bodyPr anchor="ctr">
            <a:normAutofit/>
          </a:bodyPr>
          <a:lstStyle/>
          <a:p>
            <a:r>
              <a:rPr lang="fi-FI" dirty="0"/>
              <a:t>Silmälasiraha</a:t>
            </a:r>
          </a:p>
          <a:p>
            <a:pPr lvl="1"/>
            <a:r>
              <a:rPr lang="fi-FI" dirty="0"/>
              <a:t>450,00 € kolmen vuoden välein</a:t>
            </a:r>
          </a:p>
          <a:p>
            <a:pPr lvl="1"/>
            <a:r>
              <a:rPr lang="fi-FI" dirty="0"/>
              <a:t>300,00 € kahden vuoden välein</a:t>
            </a:r>
          </a:p>
          <a:p>
            <a:pPr lvl="1"/>
            <a:r>
              <a:rPr lang="fi-FI" sz="1800" dirty="0"/>
              <a:t>edellyttää vuoden vakuutussuhdetta  kassassa ennen ensimmäisen korvauksen maksamista</a:t>
            </a:r>
            <a:r>
              <a:rPr lang="fi-FI" dirty="0"/>
              <a:t> (300,00 €)</a:t>
            </a:r>
          </a:p>
          <a:p>
            <a:pPr lvl="1"/>
            <a:r>
              <a:rPr lang="fi-FI" dirty="0"/>
              <a:t>Maksusitoumus käy maksuvälineenä sopimusoptikkoliikkeissä, maksusitoumuksen saa sairauskassalta</a:t>
            </a:r>
          </a:p>
          <a:p>
            <a:pPr lvl="1"/>
            <a:r>
              <a:rPr lang="fi-FI" dirty="0"/>
              <a:t>Voi hankkia lasit myös itse valitsemastaan paikasta, maksaa kulut itse ja hakea korvausta Sairauskassalta (tarkista aina, että ostokuitissa näkyy asiakkaan nimi!)</a:t>
            </a:r>
          </a:p>
          <a:p>
            <a:pPr lvl="1"/>
            <a:r>
              <a:rPr lang="fi-FI" dirty="0"/>
              <a:t>Silmälasirahaa vastaavan summan voi halutessaan käyttää myös silmien taittovirheiden korjausleikkaukseen</a:t>
            </a:r>
          </a:p>
          <a:p>
            <a:pPr lvl="1"/>
            <a:r>
              <a:rPr lang="fi-FI" dirty="0"/>
              <a:t>Silmälaseista korvataan, jos ne ovat lääkärin tai optikon määräämät, silmälasien linssit tulee olla hiottu optisesti näkökykyä korjaaviksi. </a:t>
            </a:r>
          </a:p>
          <a:p>
            <a:pPr lvl="1"/>
            <a:endParaRPr lang="fi-FI" dirty="0"/>
          </a:p>
          <a:p>
            <a:pPr lvl="1"/>
            <a:endParaRPr lang="fi-FI" dirty="0"/>
          </a:p>
          <a:p>
            <a:pPr lvl="1"/>
            <a:endParaRPr lang="fi-FI"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33804" name="Rectangle 73">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33794" name="Title 1"/>
          <p:cNvSpPr>
            <a:spLocks noGrp="1"/>
          </p:cNvSpPr>
          <p:nvPr>
            <p:ph type="title"/>
          </p:nvPr>
        </p:nvSpPr>
        <p:spPr>
          <a:xfrm>
            <a:off x="369277" y="605896"/>
            <a:ext cx="2313633" cy="5646208"/>
          </a:xfrm>
        </p:spPr>
        <p:txBody>
          <a:bodyPr anchor="ctr">
            <a:normAutofit/>
          </a:bodyPr>
          <a:lstStyle/>
          <a:p>
            <a:r>
              <a:rPr lang="fi-FI" sz="1900" dirty="0">
                <a:solidFill>
                  <a:srgbClr val="FFFFFF"/>
                </a:solidFill>
              </a:rPr>
              <a:t>Yksityissairaalan leikkaus- tms. kalliimmat toimenpiteet</a:t>
            </a:r>
          </a:p>
        </p:txBody>
      </p:sp>
      <p:sp>
        <p:nvSpPr>
          <p:cNvPr id="33805" name="Rectangle 75">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33795" name="Content Placeholder 2"/>
          <p:cNvSpPr>
            <a:spLocks noGrp="1"/>
          </p:cNvSpPr>
          <p:nvPr>
            <p:ph idx="1"/>
          </p:nvPr>
        </p:nvSpPr>
        <p:spPr>
          <a:xfrm>
            <a:off x="3556512" y="605896"/>
            <a:ext cx="5119944" cy="5646208"/>
          </a:xfrm>
        </p:spPr>
        <p:txBody>
          <a:bodyPr anchor="ctr">
            <a:normAutofit/>
          </a:bodyPr>
          <a:lstStyle/>
          <a:p>
            <a:r>
              <a:rPr lang="fi-FI" sz="1900" dirty="0"/>
              <a:t>Tapauskohtaisesti voidaan maksaa korvausta sairaalan yksityispotilaspaikalla annettavasta hoidosta </a:t>
            </a:r>
          </a:p>
          <a:p>
            <a:r>
              <a:rPr lang="fi-FI" sz="1900" dirty="0"/>
              <a:t>KORVAUSANOMUS ON AINA TEHTÄVÄ </a:t>
            </a:r>
            <a:r>
              <a:rPr lang="fi-FI" sz="1900" u="sng" dirty="0"/>
              <a:t>ETUKÄTEEN</a:t>
            </a:r>
            <a:r>
              <a:rPr lang="fi-FI" sz="1900" dirty="0"/>
              <a:t> SAIRAUSKASSAN HALLITUKSELLE. </a:t>
            </a:r>
          </a:p>
          <a:p>
            <a:r>
              <a:rPr lang="fi-FI" sz="1900" dirty="0"/>
              <a:t>Yksityisiä lääkärikeskuksia ovat mm. Pihlajalinna, Mehiläinen, Terveystalo </a:t>
            </a:r>
          </a:p>
          <a:p>
            <a:r>
              <a:rPr lang="fi-FI" sz="1900" dirty="0"/>
              <a:t>KORVAUSANOMUKSESSA ON SELVITETTÄVÄ TOIMENPIDE, KUSTANNUSARVIO SEKÄ KUNNALLISEN PUOLEN HOITOMAHDOLLISUUDET. </a:t>
            </a:r>
          </a:p>
          <a:p>
            <a:r>
              <a:rPr lang="fi-FI" sz="1900" dirty="0"/>
              <a:t>Yksityissairaalan laitosmaksuosuudesta (toimenpidemaksusta) korvataan 80 %, enintään kuitenkin 1500,00€.</a:t>
            </a:r>
          </a:p>
          <a:p>
            <a:r>
              <a:rPr lang="fi-FI" sz="1900" dirty="0"/>
              <a:t>Lisätietoa ja apua anomuksen tekemiseen saa Sairauskassasta</a:t>
            </a:r>
          </a:p>
          <a:p>
            <a:endParaRPr lang="fi-FI" sz="1900" dirty="0"/>
          </a:p>
          <a:p>
            <a:endParaRPr lang="fi-FI" sz="19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821" name="Rectangle 71">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34822" name="Rectangle 73">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34818" name="Otsikko 1"/>
          <p:cNvSpPr>
            <a:spLocks noGrp="1"/>
          </p:cNvSpPr>
          <p:nvPr>
            <p:ph type="title"/>
          </p:nvPr>
        </p:nvSpPr>
        <p:spPr>
          <a:xfrm>
            <a:off x="369277" y="605896"/>
            <a:ext cx="2313633" cy="5646208"/>
          </a:xfrm>
        </p:spPr>
        <p:txBody>
          <a:bodyPr anchor="ctr">
            <a:normAutofit/>
          </a:bodyPr>
          <a:lstStyle/>
          <a:p>
            <a:pPr eaLnBrk="1" hangingPunct="1"/>
            <a:r>
              <a:rPr lang="fi-FI" sz="3100">
                <a:solidFill>
                  <a:srgbClr val="FFFFFF"/>
                </a:solidFill>
              </a:rPr>
              <a:t>Lisää tietoa löytyy: </a:t>
            </a:r>
          </a:p>
        </p:txBody>
      </p:sp>
      <p:sp>
        <p:nvSpPr>
          <p:cNvPr id="34823" name="Rectangle 75">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34819" name="Sisällön paikkamerkki 2"/>
          <p:cNvSpPr>
            <a:spLocks noGrp="1"/>
          </p:cNvSpPr>
          <p:nvPr>
            <p:ph idx="1"/>
          </p:nvPr>
        </p:nvSpPr>
        <p:spPr>
          <a:xfrm>
            <a:off x="3556512" y="605896"/>
            <a:ext cx="4810247" cy="5646208"/>
          </a:xfrm>
        </p:spPr>
        <p:txBody>
          <a:bodyPr anchor="ctr">
            <a:normAutofit/>
          </a:bodyPr>
          <a:lstStyle/>
          <a:p>
            <a:pPr eaLnBrk="1" hangingPunct="1"/>
            <a:r>
              <a:rPr lang="fi-FI">
                <a:hlinkClick r:id="rId2"/>
              </a:rPr>
              <a:t>www.lokomonsairauskassa.fi</a:t>
            </a:r>
            <a:endParaRPr lang="fi-FI"/>
          </a:p>
          <a:p>
            <a:pPr eaLnBrk="1" hangingPunct="1"/>
            <a:r>
              <a:rPr lang="fi-FI">
                <a:hlinkClick r:id="rId3"/>
              </a:rPr>
              <a:t>www.kela.fi</a:t>
            </a:r>
            <a:endParaRPr lang="fi-FI"/>
          </a:p>
          <a:p>
            <a:pPr eaLnBrk="1" hangingPunct="1"/>
            <a:endParaRPr lang="fi-FI"/>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Map&#10;&#10;Description automatically generated">
            <a:extLst>
              <a:ext uri="{FF2B5EF4-FFF2-40B4-BE49-F238E27FC236}">
                <a16:creationId xmlns:a16="http://schemas.microsoft.com/office/drawing/2014/main" id="{B83C26CA-85DC-40D3-8647-1DBD72E059CA}"/>
              </a:ext>
            </a:extLst>
          </p:cNvPr>
          <p:cNvPicPr>
            <a:picLocks noChangeAspect="1"/>
          </p:cNvPicPr>
          <p:nvPr/>
        </p:nvPicPr>
        <p:blipFill rotWithShape="1">
          <a:blip r:embed="rId3">
            <a:extLst>
              <a:ext uri="{28A0092B-C50C-407E-A947-70E740481C1C}">
                <a14:useLocalDpi xmlns:a14="http://schemas.microsoft.com/office/drawing/2010/main" val="0"/>
              </a:ext>
            </a:extLst>
          </a:blip>
          <a:srcRect b="227"/>
          <a:stretch/>
        </p:blipFill>
        <p:spPr>
          <a:xfrm>
            <a:off x="20" y="10"/>
            <a:ext cx="9143980" cy="6340632"/>
          </a:xfrm>
          <a:prstGeom prst="rect">
            <a:avLst/>
          </a:prstGeom>
        </p:spPr>
      </p:pic>
    </p:spTree>
    <p:extLst>
      <p:ext uri="{BB962C8B-B14F-4D97-AF65-F5344CB8AC3E}">
        <p14:creationId xmlns:p14="http://schemas.microsoft.com/office/powerpoint/2010/main" val="3794946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Otsikko 1"/>
          <p:cNvSpPr>
            <a:spLocks noGrp="1"/>
          </p:cNvSpPr>
          <p:nvPr>
            <p:ph type="title" idx="4294967295"/>
          </p:nvPr>
        </p:nvSpPr>
        <p:spPr>
          <a:xfrm>
            <a:off x="971600" y="188640"/>
            <a:ext cx="7543800" cy="404812"/>
          </a:xfrm>
        </p:spPr>
        <p:txBody>
          <a:bodyPr anchor="ctr">
            <a:normAutofit fontScale="90000"/>
          </a:bodyPr>
          <a:lstStyle/>
          <a:p>
            <a:pPr algn="r" eaLnBrk="1" hangingPunct="1"/>
            <a:r>
              <a:rPr lang="fi-FI" sz="3100" dirty="0">
                <a:solidFill>
                  <a:schemeClr val="tx1"/>
                </a:solidFill>
              </a:rPr>
              <a:t>Lokomon Sairauskassan toimintapiiri</a:t>
            </a:r>
            <a:r>
              <a:rPr lang="fi-FI" sz="3100" dirty="0">
                <a:solidFill>
                  <a:srgbClr val="FFFFFF"/>
                </a:solidFill>
              </a:rPr>
              <a:t>toimintapiiri</a:t>
            </a:r>
          </a:p>
        </p:txBody>
      </p:sp>
      <p:pic>
        <p:nvPicPr>
          <p:cNvPr id="3" name="Kuva 2">
            <a:extLst>
              <a:ext uri="{FF2B5EF4-FFF2-40B4-BE49-F238E27FC236}">
                <a16:creationId xmlns:a16="http://schemas.microsoft.com/office/drawing/2014/main" id="{810EC158-0483-C3E0-76E2-2DC17B140917}"/>
              </a:ext>
            </a:extLst>
          </p:cNvPr>
          <p:cNvPicPr>
            <a:picLocks noChangeAspect="1"/>
          </p:cNvPicPr>
          <p:nvPr/>
        </p:nvPicPr>
        <p:blipFill>
          <a:blip r:embed="rId2"/>
          <a:stretch>
            <a:fillRect/>
          </a:stretch>
        </p:blipFill>
        <p:spPr>
          <a:xfrm>
            <a:off x="216024" y="632861"/>
            <a:ext cx="8676456" cy="5604451"/>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7170" name="Otsikko 1"/>
          <p:cNvSpPr>
            <a:spLocks noGrp="1"/>
          </p:cNvSpPr>
          <p:nvPr>
            <p:ph type="title"/>
          </p:nvPr>
        </p:nvSpPr>
        <p:spPr>
          <a:xfrm>
            <a:off x="369277" y="605896"/>
            <a:ext cx="2313633" cy="5646208"/>
          </a:xfrm>
        </p:spPr>
        <p:txBody>
          <a:bodyPr anchor="ctr">
            <a:normAutofit/>
          </a:bodyPr>
          <a:lstStyle/>
          <a:p>
            <a:pPr eaLnBrk="1" hangingPunct="1"/>
            <a:r>
              <a:rPr lang="fi-FI" sz="2800" dirty="0">
                <a:solidFill>
                  <a:srgbClr val="FFFFFF"/>
                </a:solidFill>
              </a:rPr>
              <a:t>Vakuutussuhde</a:t>
            </a:r>
          </a:p>
        </p:txBody>
      </p:sp>
      <p:sp>
        <p:nvSpPr>
          <p:cNvPr id="76" name="Rectangle 75">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7171" name="Sisällön paikkamerkki 2"/>
          <p:cNvSpPr>
            <a:spLocks noGrp="1"/>
          </p:cNvSpPr>
          <p:nvPr>
            <p:ph idx="1"/>
          </p:nvPr>
        </p:nvSpPr>
        <p:spPr>
          <a:xfrm>
            <a:off x="3275856" y="332656"/>
            <a:ext cx="5688632" cy="5919448"/>
          </a:xfrm>
        </p:spPr>
        <p:txBody>
          <a:bodyPr anchor="ctr">
            <a:normAutofit/>
          </a:bodyPr>
          <a:lstStyle/>
          <a:p>
            <a:pPr marL="0" indent="0" eaLnBrk="1" hangingPunct="1">
              <a:buNone/>
            </a:pPr>
            <a:r>
              <a:rPr lang="fi-FI" sz="1700" dirty="0"/>
              <a:t>Lokomon Sairauskassan vakuutetuiksi kuuluvat kaikki toimintapiiriin kuuluvien työnantajien palveluksessa olevat työntekijät ja toimihenkilöt.</a:t>
            </a:r>
          </a:p>
          <a:p>
            <a:pPr marL="274320" indent="-274320">
              <a:spcAft>
                <a:spcPts val="0"/>
              </a:spcAft>
              <a:buClr>
                <a:schemeClr val="accent3"/>
              </a:buClr>
              <a:buNone/>
              <a:defRPr/>
            </a:pPr>
            <a:r>
              <a:rPr lang="fi-FI" sz="1700" dirty="0"/>
              <a:t>Vakuutussuhde on automaattinen (jos työsuhteen kesto yli 4 kk)</a:t>
            </a:r>
          </a:p>
          <a:p>
            <a:pPr marL="274320" indent="-274320">
              <a:spcAft>
                <a:spcPts val="0"/>
              </a:spcAft>
              <a:buClr>
                <a:schemeClr val="accent3"/>
              </a:buClr>
              <a:buNone/>
              <a:defRPr/>
            </a:pPr>
            <a:r>
              <a:rPr lang="fi-FI" sz="1700" u="sng" dirty="0"/>
              <a:t>HUOM!</a:t>
            </a:r>
          </a:p>
          <a:p>
            <a:pPr marL="274320" indent="-274320">
              <a:spcAft>
                <a:spcPts val="0"/>
              </a:spcAft>
              <a:buClr>
                <a:schemeClr val="accent3"/>
              </a:buClr>
              <a:buNone/>
              <a:defRPr/>
            </a:pPr>
            <a:r>
              <a:rPr lang="fi-FI" sz="1700" dirty="0"/>
              <a:t>	</a:t>
            </a:r>
            <a:r>
              <a:rPr lang="fi-FI" sz="1700" dirty="0" err="1"/>
              <a:t>A.Häggblom</a:t>
            </a:r>
            <a:r>
              <a:rPr lang="fi-FI" sz="1700" dirty="0"/>
              <a:t> Oy Ab:n henkilöstö; </a:t>
            </a:r>
          </a:p>
          <a:p>
            <a:pPr marL="274320" indent="-274320">
              <a:spcAft>
                <a:spcPts val="0"/>
              </a:spcAft>
              <a:buClr>
                <a:schemeClr val="accent3"/>
              </a:buClr>
              <a:buNone/>
              <a:defRPr/>
            </a:pPr>
            <a:r>
              <a:rPr lang="fi-FI" sz="1700" dirty="0"/>
              <a:t>	Sairauskassan säännöt 4 § 4 mom. :</a:t>
            </a:r>
          </a:p>
          <a:p>
            <a:pPr marL="388620" marR="479425">
              <a:lnSpc>
                <a:spcPts val="1280"/>
              </a:lnSpc>
              <a:spcBef>
                <a:spcPts val="1285"/>
              </a:spcBef>
              <a:spcAft>
                <a:spcPts val="0"/>
              </a:spcAft>
            </a:pPr>
            <a:r>
              <a:rPr lang="fi-FI" sz="1700" i="1" dirty="0">
                <a:solidFill>
                  <a:schemeClr val="tx1">
                    <a:lumMod val="65000"/>
                    <a:lumOff val="35000"/>
                  </a:schemeClr>
                </a:solidFill>
                <a:effectLst/>
                <a:ea typeface="Times New Roman" panose="02020603050405020304" pitchFamily="18" charset="0"/>
                <a:cs typeface="Cambria" panose="02040503050406030204" pitchFamily="18" charset="0"/>
              </a:rPr>
              <a:t>Osakasluetteloon 1.1.2025 lisätyn osakkaan </a:t>
            </a:r>
            <a:r>
              <a:rPr lang="fi-FI" sz="1700" i="1" dirty="0" err="1">
                <a:solidFill>
                  <a:schemeClr val="tx1">
                    <a:lumMod val="65000"/>
                    <a:lumOff val="35000"/>
                  </a:schemeClr>
                </a:solidFill>
                <a:effectLst/>
                <a:ea typeface="Times New Roman" panose="02020603050405020304" pitchFamily="18" charset="0"/>
                <a:cs typeface="Cambria" panose="02040503050406030204" pitchFamily="18" charset="0"/>
              </a:rPr>
              <a:t>A.Häggblom</a:t>
            </a:r>
            <a:r>
              <a:rPr lang="fi-FI" sz="1700" i="1" dirty="0">
                <a:solidFill>
                  <a:schemeClr val="tx1">
                    <a:lumMod val="65000"/>
                    <a:lumOff val="35000"/>
                  </a:schemeClr>
                </a:solidFill>
                <a:effectLst/>
                <a:ea typeface="Times New Roman" panose="02020603050405020304" pitchFamily="18" charset="0"/>
                <a:cs typeface="Cambria" panose="02040503050406030204" pitchFamily="18" charset="0"/>
              </a:rPr>
              <a:t> Oy Ab:n henkilöstön osalta sovelletaan 1,5 kk pituista ilmoitusaikaa. Sairauskassaan liitettävän henkilöstön tulee ilmoittaa ajanjaksolla 1.11.-15.12.2024, mikäli eivät liity Lokomon Sairauskassaan. 1.1.2025 lukien pakollinen vakuuttaminen koskee myös em. osakkaan henkilöstöä. Liittymättä jääneellä henkilöllä ei ole mahdollisuutta myöhemmin liittyä uudelleen kassaan, ellei näistä säännöistä muuta johdu.</a:t>
            </a:r>
            <a:endParaRPr lang="fi-FI"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7170" name="Otsikko 1"/>
          <p:cNvSpPr>
            <a:spLocks noGrp="1"/>
          </p:cNvSpPr>
          <p:nvPr>
            <p:ph type="title"/>
          </p:nvPr>
        </p:nvSpPr>
        <p:spPr>
          <a:xfrm>
            <a:off x="369277" y="605896"/>
            <a:ext cx="2313633" cy="5646208"/>
          </a:xfrm>
        </p:spPr>
        <p:txBody>
          <a:bodyPr anchor="ctr">
            <a:normAutofit/>
          </a:bodyPr>
          <a:lstStyle/>
          <a:p>
            <a:pPr eaLnBrk="1" hangingPunct="1"/>
            <a:r>
              <a:rPr lang="fi-FI" sz="2700" dirty="0">
                <a:solidFill>
                  <a:srgbClr val="FFFFFF"/>
                </a:solidFill>
              </a:rPr>
              <a:t>Vakuutusmaksu</a:t>
            </a:r>
          </a:p>
        </p:txBody>
      </p:sp>
      <p:sp>
        <p:nvSpPr>
          <p:cNvPr id="76" name="Rectangle 75">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7171" name="Sisällön paikkamerkki 2"/>
          <p:cNvSpPr>
            <a:spLocks noGrp="1"/>
          </p:cNvSpPr>
          <p:nvPr>
            <p:ph idx="1"/>
          </p:nvPr>
        </p:nvSpPr>
        <p:spPr>
          <a:xfrm>
            <a:off x="3556512" y="605896"/>
            <a:ext cx="4810247" cy="5646208"/>
          </a:xfrm>
        </p:spPr>
        <p:txBody>
          <a:bodyPr anchor="ctr">
            <a:normAutofit/>
          </a:bodyPr>
          <a:lstStyle/>
          <a:p>
            <a:pPr eaLnBrk="1" hangingPunct="1"/>
            <a:r>
              <a:rPr lang="fi-FI" dirty="0"/>
              <a:t>Vakuutusmaksu on 1,1 % bruttopalkasta. Jäsenmaksun kattosumma on 50,00 €/kk. </a:t>
            </a:r>
          </a:p>
          <a:p>
            <a:pPr eaLnBrk="1" hangingPunct="1"/>
            <a:r>
              <a:rPr lang="fi-FI" dirty="0"/>
              <a:t>Eläkeläisvakuutetuksi tai muu vakuutetuksi pääsee, jos on ollut Sairauskassassa vakuutettuna ennen työsuhteen päättymistä tai eläkkeen alkamista 15 vuotta.</a:t>
            </a:r>
          </a:p>
          <a:p>
            <a:pPr eaLnBrk="1" hangingPunct="1"/>
            <a:r>
              <a:rPr lang="fi-FI" dirty="0"/>
              <a:t>Eläkeläisvakuutetun jäsenmaksu 1,7 % bruttoeläkkeestä</a:t>
            </a:r>
          </a:p>
          <a:p>
            <a:pPr eaLnBrk="1" hangingPunct="1"/>
            <a:r>
              <a:rPr lang="fi-FI" dirty="0"/>
              <a:t>Muu vakuutetun jäsenmaksu 24,00 €/kk</a:t>
            </a:r>
          </a:p>
        </p:txBody>
      </p:sp>
    </p:spTree>
    <p:extLst>
      <p:ext uri="{BB962C8B-B14F-4D97-AF65-F5344CB8AC3E}">
        <p14:creationId xmlns:p14="http://schemas.microsoft.com/office/powerpoint/2010/main" val="790540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4" name="Rectangle 73">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8194" name="Otsikko 1"/>
          <p:cNvSpPr>
            <a:spLocks noGrp="1"/>
          </p:cNvSpPr>
          <p:nvPr>
            <p:ph type="title"/>
          </p:nvPr>
        </p:nvSpPr>
        <p:spPr>
          <a:xfrm>
            <a:off x="369277" y="516835"/>
            <a:ext cx="2313633" cy="5772840"/>
          </a:xfrm>
        </p:spPr>
        <p:txBody>
          <a:bodyPr anchor="ctr">
            <a:normAutofit/>
          </a:bodyPr>
          <a:lstStyle/>
          <a:p>
            <a:pPr eaLnBrk="1" hangingPunct="1"/>
            <a:r>
              <a:rPr lang="fi-FI" sz="2600">
                <a:solidFill>
                  <a:srgbClr val="FFFFFF"/>
                </a:solidFill>
              </a:rPr>
              <a:t>Työpaikkakassa käsitteenä</a:t>
            </a:r>
          </a:p>
        </p:txBody>
      </p:sp>
      <p:sp>
        <p:nvSpPr>
          <p:cNvPr id="78" name="Rectangle 77">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graphicFrame>
        <p:nvGraphicFramePr>
          <p:cNvPr id="8199" name="Sisällön paikkamerkki 2">
            <a:extLst>
              <a:ext uri="{FF2B5EF4-FFF2-40B4-BE49-F238E27FC236}">
                <a16:creationId xmlns:a16="http://schemas.microsoft.com/office/drawing/2014/main" id="{431EB413-70BB-4ABE-8D27-5F0428EDEE9A}"/>
              </a:ext>
            </a:extLst>
          </p:cNvPr>
          <p:cNvGraphicFramePr>
            <a:graphicFrameLocks noGrp="1"/>
          </p:cNvGraphicFramePr>
          <p:nvPr>
            <p:ph idx="1"/>
            <p:extLst>
              <p:ext uri="{D42A27DB-BD31-4B8C-83A1-F6EECF244321}">
                <p14:modId xmlns:p14="http://schemas.microsoft.com/office/powerpoint/2010/main" val="1122608748"/>
              </p:ext>
            </p:extLst>
          </p:nvPr>
        </p:nvGraphicFramePr>
        <p:xfrm>
          <a:off x="3556397" y="404664"/>
          <a:ext cx="5098256" cy="61206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225" name="Rectangle 191">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9226" name="Rectangle 192">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9218" name="Otsikko 1"/>
          <p:cNvSpPr>
            <a:spLocks noGrp="1"/>
          </p:cNvSpPr>
          <p:nvPr>
            <p:ph type="title"/>
          </p:nvPr>
        </p:nvSpPr>
        <p:spPr>
          <a:xfrm>
            <a:off x="369277" y="516835"/>
            <a:ext cx="2313633" cy="5772840"/>
          </a:xfrm>
        </p:spPr>
        <p:txBody>
          <a:bodyPr anchor="ctr">
            <a:normAutofit/>
          </a:bodyPr>
          <a:lstStyle/>
          <a:p>
            <a:pPr eaLnBrk="1" hangingPunct="1"/>
            <a:r>
              <a:rPr lang="fi-FI" sz="3100">
                <a:solidFill>
                  <a:srgbClr val="FFFFFF"/>
                </a:solidFill>
              </a:rPr>
              <a:t>Sairauskassan hallinto 1/2</a:t>
            </a:r>
          </a:p>
        </p:txBody>
      </p:sp>
      <p:sp>
        <p:nvSpPr>
          <p:cNvPr id="9227" name="Rectangle 193">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graphicFrame>
        <p:nvGraphicFramePr>
          <p:cNvPr id="9223" name="Sisällön paikkamerkki 2">
            <a:extLst>
              <a:ext uri="{FF2B5EF4-FFF2-40B4-BE49-F238E27FC236}">
                <a16:creationId xmlns:a16="http://schemas.microsoft.com/office/drawing/2014/main" id="{1816DBA2-3075-48F3-B6C5-2F7A0CFABE6B}"/>
              </a:ext>
            </a:extLst>
          </p:cNvPr>
          <p:cNvGraphicFramePr>
            <a:graphicFrameLocks noGrp="1"/>
          </p:cNvGraphicFramePr>
          <p:nvPr>
            <p:ph idx="1"/>
            <p:extLst>
              <p:ext uri="{D42A27DB-BD31-4B8C-83A1-F6EECF244321}">
                <p14:modId xmlns:p14="http://schemas.microsoft.com/office/powerpoint/2010/main" val="4097162711"/>
              </p:ext>
            </p:extLst>
          </p:nvPr>
        </p:nvGraphicFramePr>
        <p:xfrm>
          <a:off x="3556397" y="516834"/>
          <a:ext cx="5098256" cy="60085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249" name="Rectangle 73">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250" name="Rectangle 75">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sp>
        <p:nvSpPr>
          <p:cNvPr id="10242" name="Title 1"/>
          <p:cNvSpPr>
            <a:spLocks noGrp="1"/>
          </p:cNvSpPr>
          <p:nvPr>
            <p:ph type="title"/>
          </p:nvPr>
        </p:nvSpPr>
        <p:spPr>
          <a:xfrm>
            <a:off x="369277" y="516835"/>
            <a:ext cx="2313633" cy="5772840"/>
          </a:xfrm>
        </p:spPr>
        <p:txBody>
          <a:bodyPr anchor="ctr">
            <a:normAutofit/>
          </a:bodyPr>
          <a:lstStyle/>
          <a:p>
            <a:r>
              <a:rPr lang="fi-FI" sz="3100">
                <a:solidFill>
                  <a:srgbClr val="FFFFFF"/>
                </a:solidFill>
              </a:rPr>
              <a:t>Sairauskassan hallinto 2/2</a:t>
            </a:r>
          </a:p>
        </p:txBody>
      </p:sp>
      <p:sp>
        <p:nvSpPr>
          <p:cNvPr id="10251" name="Rectangle 77">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i-FI"/>
          </a:p>
        </p:txBody>
      </p:sp>
      <p:graphicFrame>
        <p:nvGraphicFramePr>
          <p:cNvPr id="10245" name="Content Placeholder 2">
            <a:extLst>
              <a:ext uri="{FF2B5EF4-FFF2-40B4-BE49-F238E27FC236}">
                <a16:creationId xmlns:a16="http://schemas.microsoft.com/office/drawing/2014/main" id="{416AF83F-95F4-4F2B-8A5C-C3EE29DC2829}"/>
              </a:ext>
            </a:extLst>
          </p:cNvPr>
          <p:cNvGraphicFramePr>
            <a:graphicFrameLocks noGrp="1"/>
          </p:cNvGraphicFramePr>
          <p:nvPr>
            <p:ph idx="1"/>
            <p:extLst>
              <p:ext uri="{D42A27DB-BD31-4B8C-83A1-F6EECF244321}">
                <p14:modId xmlns:p14="http://schemas.microsoft.com/office/powerpoint/2010/main" val="3261892043"/>
              </p:ext>
            </p:extLst>
          </p:nvPr>
        </p:nvGraphicFramePr>
        <p:xfrm>
          <a:off x="3556397" y="639763"/>
          <a:ext cx="5098256"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theme1.xml><?xml version="1.0" encoding="utf-8"?>
<a:theme xmlns:a="http://schemas.openxmlformats.org/drawingml/2006/main" name="Retrospect">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351</TotalTime>
  <Words>1430</Words>
  <Application>Microsoft Office PowerPoint</Application>
  <PresentationFormat>Näytössä katseltava diaesitys (4:3)</PresentationFormat>
  <Paragraphs>217</Paragraphs>
  <Slides>23</Slides>
  <Notes>3</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23</vt:i4>
      </vt:variant>
    </vt:vector>
  </HeadingPairs>
  <TitlesOfParts>
    <vt:vector size="29" baseType="lpstr">
      <vt:lpstr>Arial</vt:lpstr>
      <vt:lpstr>Calibri</vt:lpstr>
      <vt:lpstr>Calibri Light</vt:lpstr>
      <vt:lpstr>Times New Roman</vt:lpstr>
      <vt:lpstr>Wingdings 2</vt:lpstr>
      <vt:lpstr>Retrospect</vt:lpstr>
      <vt:lpstr>Lokomon Sairauskassa</vt:lpstr>
      <vt:lpstr>Mikä on Lokomon Sairauskassa?</vt:lpstr>
      <vt:lpstr>PowerPoint-esitys</vt:lpstr>
      <vt:lpstr>Lokomon Sairauskassan toimintapiiritoimintapiiri</vt:lpstr>
      <vt:lpstr>Vakuutussuhde</vt:lpstr>
      <vt:lpstr>Vakuutusmaksu</vt:lpstr>
      <vt:lpstr>Työpaikkakassa käsitteenä</vt:lpstr>
      <vt:lpstr>Sairauskassan hallinto 1/2</vt:lpstr>
      <vt:lpstr>Sairauskassan hallinto 2/2</vt:lpstr>
      <vt:lpstr>Toiminnan säätely ja valvonta</vt:lpstr>
      <vt:lpstr>Työpaikkakassan hoitamat etuudet 1/2</vt:lpstr>
      <vt:lpstr>Työpaikkakassan hoitamat etuudet 2/2</vt:lpstr>
      <vt:lpstr>Etuuksien hakeminen     </vt:lpstr>
      <vt:lpstr>Sairaanhoidon korvaukset</vt:lpstr>
      <vt:lpstr>Esimerkkejä korvauksista:</vt:lpstr>
      <vt:lpstr>Esimerkkejä korvauksista:</vt:lpstr>
      <vt:lpstr>Esimerkkejä korvauksista:</vt:lpstr>
      <vt:lpstr>Esimerkkejä korvauksista:</vt:lpstr>
      <vt:lpstr>Esimerkkejä korvauksista:</vt:lpstr>
      <vt:lpstr>Esimerkkejä korvauksista:</vt:lpstr>
      <vt:lpstr>Esimerkkejä korvauksista:</vt:lpstr>
      <vt:lpstr>Yksityissairaalan leikkaus- tms. kalliimmat toimenpiteet</vt:lpstr>
      <vt:lpstr>Lisää tietoa löytyy: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Lokomon Sairauskassa</dc:title>
  <dc:creator>Taina Tuominen</dc:creator>
  <cp:lastModifiedBy>EXT Taina Tuominen</cp:lastModifiedBy>
  <cp:revision>11</cp:revision>
  <dcterms:created xsi:type="dcterms:W3CDTF">2020-05-14T07:04:04Z</dcterms:created>
  <dcterms:modified xsi:type="dcterms:W3CDTF">2024-11-06T07:50:06Z</dcterms:modified>
</cp:coreProperties>
</file>